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9"/>
  </p:notesMasterIdLst>
  <p:handoutMasterIdLst>
    <p:handoutMasterId r:id="rId40"/>
  </p:handoutMasterIdLst>
  <p:sldIdLst>
    <p:sldId id="296" r:id="rId5"/>
    <p:sldId id="295" r:id="rId6"/>
    <p:sldId id="256" r:id="rId7"/>
    <p:sldId id="1062" r:id="rId8"/>
    <p:sldId id="1084" r:id="rId9"/>
    <p:sldId id="1098" r:id="rId10"/>
    <p:sldId id="1097" r:id="rId11"/>
    <p:sldId id="1100" r:id="rId12"/>
    <p:sldId id="1101" r:id="rId13"/>
    <p:sldId id="1103" r:id="rId14"/>
    <p:sldId id="1104" r:id="rId15"/>
    <p:sldId id="1105" r:id="rId16"/>
    <p:sldId id="1052" r:id="rId17"/>
    <p:sldId id="1061" r:id="rId18"/>
    <p:sldId id="1106" r:id="rId19"/>
    <p:sldId id="1107" r:id="rId20"/>
    <p:sldId id="1108" r:id="rId21"/>
    <p:sldId id="1086" r:id="rId22"/>
    <p:sldId id="1089" r:id="rId23"/>
    <p:sldId id="1096" r:id="rId24"/>
    <p:sldId id="1066" r:id="rId25"/>
    <p:sldId id="1067" r:id="rId26"/>
    <p:sldId id="1068" r:id="rId27"/>
    <p:sldId id="1069" r:id="rId28"/>
    <p:sldId id="1070" r:id="rId29"/>
    <p:sldId id="1071" r:id="rId30"/>
    <p:sldId id="1072" r:id="rId31"/>
    <p:sldId id="1055" r:id="rId32"/>
    <p:sldId id="1095" r:id="rId33"/>
    <p:sldId id="1074" r:id="rId34"/>
    <p:sldId id="1075" r:id="rId35"/>
    <p:sldId id="1056" r:id="rId36"/>
    <p:sldId id="1078" r:id="rId37"/>
    <p:sldId id="107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258" y="713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0" timeString="2024-09-20T19:47:34.4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9-20T19:47:39.719"/>
    </inkml:context>
  </inkml:definitions>
  <inkml:trace contextRef="#ctx0" brushRef="#br0">29274 7248 0</inkml:trace>
  <inkml:trace contextRef="#ctx1" brushRef="#br0">28926 9868 85 0,'0'-18'55'0,"0"18"-10"0,0 0-4 15,-19 0-23-15,19 0 12 0,0 0-10 0,0 0-15 16,0 0 0-16,-20 0 2 0,20 0-5 0,0 0 0 0,0 0-1 15,0 0-1-15,0 0 1 0,-16 18-1 0,16-18 0 0,0 18 1 0,0 1-1 16,-20-19 1-16,20 0-1 0,0 37 2 0,0-37-1 0,0 19 1 16,0-2 0-16,-22 1 0 0,22 2 0 0,0-2 0 0,0-18-2 15,-19 18 2-15,19 1-1 0,0-1 3 0,0-18-1 16,0 19 4-16,0-19-1 0,0 18 0 0,0-18 0 0,0 0 7 0,0 0 1 16,0 0-2-16,0 0-6 0,0 0-3 0,19 0 5 0,-19-37 0 15,0 37-7-15,22-37 3 0,-22 19-2 0,0 18 0 16,20-38-1-16,-20 3 0 0,16-4 0 0,4 3 0 15,-20 18 0-15,0 18-2 0,0 0 3 0,19 0 2 0,-19 0 6 16,0 0-3-16,17 37 17 0,-17 0-16 0,0-1 10 16,0 38-3-16,-17 0-5 0,-2 18-3 0,19-55-5 15,-20 36 1-15,4-35-3 0,-4 54 3 0,-2-74-1 16,3 20-3-16,5-2-11 0,14-36 1 0,-19 17-26 0,19-17 9 16,-20 0-106-16,20 0 73 0,0-36-60 0,-16 19 42 15,16-1 4-15</inkml:trace>
  <inkml:trace contextRef="#ctx1" brushRef="#br0" timeOffset="300.04">29294 9812 100 0,'0'0'61'0,"0"0"-29"0,0 0 23 16,0 0-33-16,0 0 14 0,0 0-9 0,0 0-17 0,0 0 8 16,0 0-12-16,0 0 4 0,0 0-6 0,0 0 1 0,17 0-1 15,-17 0-2-15,19 0-2 0,-2-17 2 0,-17 17 1 16,22 0-3-16,-22 0-2 0,16 0-2 0,4 0-10 0,-20 0 0 15,0 0-5-15,19 0-33 0,-2 0-28 0,-17 0 2 0,0 0 50 16,19 0 8-16,-19 0-66 0</inkml:trace>
  <inkml:trace contextRef="#ctx1" brushRef="#br0" timeOffset="489.28">29219 10034 131 0,'0'0'0'0,"0"0"113"0,0 0-58 0,0 0-10 16,0 0-27-16,20-18 13 0,-20 18-20 0,19-20 13 16,-2 20-14-16,2 0-6 0,-19 0 1 0,17-18-2 15,2 18-1-15,-2 0 0 0,-17 0-2 0,22 0 1 0,-6 0-9 16,4 0-32-16,-1 0-17 0,-2 0-87 16,-17 0 93-16,0 0-19 0,19 0 44 0,-19 0-33 0</inkml:trace>
  <inkml:trace contextRef="#ctx1" brushRef="#br0" timeOffset="1117.08">29958 9499 58 0,'0'0'25'0,"0"0"4"0,0 0 16 16,0 0-20-16,0 0 0 0,0 0 18 0,0 0-7 16,0 0-4-16,0 0-6 0,0 0-5 0,0 0-13 0,20 0 8 15,-20 0-9-15,0 0 9 0,0 0-11 0,0 0 6 0,0 0-5 16,0 0 7-16,0 0-1 0,0 18-6 0,0-18 3 0,16 0-3 15,-16 0 0-15,0 19 4 0,0-1 1 0,0-18-7 0,0 19 3 16,0-2-3-16,0 3-3 0,0-1 5 0,0-2-3 16,0 20 0-16,0-18-5 0,0-1-1 0,0 18-2 0,0 20 6 15,0-18-1-15,0-20 1 0,0 0-1 0,-16 38-3 0,16-37-1 0,0 16-12 16,0-35 4-16,-20 56-42 0,20-37-1 16,0-1 19-16,0-18-8 0,0 19-61 0,0-19 57 0,0 18-19 0,0-18-16 15</inkml:trace>
  <inkml:trace contextRef="#ctx1" brushRef="#br0" timeOffset="5283.51">30014 9499 61 0,'0'0'0'0,"0"0"26"0,0 0-12 0,0 0 27 0,0 0 10 0,0 0-27 15,0 0-2-15,0 0 19 0,0 0-22 0,0-19 15 0,0 19-18 16,0 0-1-16,0 0 10 0,16 0-5 0,-16-17-4 0,0 17-6 16,0 0 0-16,0 0-4 0,0 0-3 0,0 0-2 0,17 0 4 15,-17 0-3-15,0 0 5 0,0-20-5 0,19 20-1 16,-19 0-1-16,0 0 2 0,22 0 0 0,-22 0-2 0,17 0 0 0,-17 0 0 16,0 0 1-16,19 0-1 0,1 0 0 0,-20 0 1 15,16 0-5-15,4 0-15 0,-20 0-18 0,16 0-23 16,-16 0-23-16,0 0 34 0,0 0 1 0,20 0-26 15,-20 20 52-15,0-20-27 0</inkml:trace>
  <inkml:trace contextRef="#ctx1" brushRef="#br0" timeOffset="5468.44">29939 9795 98 0,'0'0'28'0,"0"0"36"0,0 0-4 0,0 0-32 0,0 0 0 16,0 0 0-16,0 0 21 0,0 0-28 0,0 0-3 0,19 0 10 0,-19-19-17 15,20 19 5-15,-4 0-5 0,-16 0-9 0,20 0 3 0,-4 0 1 16,-16 0-4-16,17 0-1 0,2 0-3 0,3 0-1 0,-22 0 1 16,17 0-10-16,-17 0-4 0,0 0-3 0,19 19-41 0,-19-19-24 15,0 0 29-15,20 0-53 0,-20 0 69 0,0 0 12 0,0 0-50 16</inkml:trace>
  <inkml:trace contextRef="#ctx1" brushRef="#br0" timeOffset="6317.76">21068 10919 70 0,'0'0'20'0,"0"0"43"0,-19 0-18 16,19 0-9-16,0 0-22 0,0 0 20 0,-22 0-17 16,22 0-10-16,0 0-1 0,0 0 6 0,-17 0-10 15,17 0 0-15,0 19 0 0,0-19-1 0,0 17-1 0,-16-17 1 16,16 18-1-16,0 2 0 0,0-20 1 0,0 18-1 15,0 0-1-15,0-18 1 0,0 19 2 0,0-19 4 16,0 0 0-16,0 0 9 0,0 19 2 0,0-19-9 0,0 0 8 16,0 0-10-16,16-19 4 0,-16 0-1 0,0 19-1 0,0-18-2 15,17 0-1-15,-17 18-3 0,22-20 3 0,-22 2-3 16,19 18 4-16,-19-17 4 0,17 17 12 0,-17 0-7 16,19 17-2-16,-19 21-3 0,0-20-7 0,0 38 7 15,20-2 0-15,-20 2 1 0,0 18-2 16,0 36-3-16,-20-54-5 0,20-38-3 15,0 0-1-15,-19 2-12 0,19 16 2 0,-17-36-27 0,17 18 11 0,0-18-8 16,-19 0-64-16,19 0-87 0,0-18 141 0,-22 0-59 16</inkml:trace>
  <inkml:trace contextRef="#ctx1" brushRef="#br0" timeOffset="6600.4">21508 10993 101 0,'0'0'98'0,"0"0"-13"16,0 0-51-16,0 0 25 0,0 0-34 0,0 0 14 15,0 0-8-15,0 0 15 0,20 0-38 16,-20 0-1-16,0 0 0 0,16 0 3 0,-16 0-6 0,0 0 1 0,39 0 0 15,-39 0-4-15,39-20 3 0,-23 20-1 0,4 0-1 0,16-18-1 16,-36 18-2-16,19-17-3 0,-5 17 0 0,-14 0-4 16,19-19-16-16,-19 1 9 0,22 18-5 0,-22-19-27 0,20 19-23 15,-20-19-20-15,0 19 39 0,0-18-45 0,0 18 35 0,0 0 45 16,-20 0-52-16</inkml:trace>
  <inkml:trace contextRef="#ctx1" brushRef="#br0" timeOffset="6721.19">21544 11029 65 0,'0'0'10'0,"0"0"10"0,-16 0-4 0,16 19 24 0,0 0 6 0,0-19 2 15,-20 18-3-15,20 0-4 0,0 0-4 16,0 2-9-16,0-20-17 0,0 18 7 0,0-18-12 0,20 18 1 0,-20-18-5 16,16 18 3-16,1-18-1 0,-17 19-4 0,22-19 0 15,-3 0-1-15,-19 0-1 0,36 18-34 0,-36-18 10 0,20 0-9 16,-4 0-60-16,23 0-9 0,-39-18 33 0,14 18-8 16</inkml:trace>
  <inkml:trace contextRef="#ctx1" brushRef="#br0" timeOffset="7067.22">22078 10697 100 0,'0'0'42'0,"0"0"88"0,0 0-95 0,0 0-4 0,0 0-2 16,0 0-3-16,0 0-3 0,0 0-2 0,0 0 12 0,0 0-20 0,0 0-1 16,0 0-1-16,19 0-2 0,-19 0 8 0,0 0-9 0,0 0 0 0,23 19 4 0,-23 1-7 15,16-3 2-15,-16 19 0 0,0-17-4 0,20 18 1 0,-20 0-2 16,19-18-1-16,-19 35 1 0,17 2-2 0,-17-19 0 15,0 18-4-15,0 1-13 0,19-20 2 0,-19 1-28 0,0 0 12 16,0-19-7-16,0 2-6 0,0-2-70 0,0 0-13 0,0 0 46 16,0 2 4-16</inkml:trace>
  <inkml:trace contextRef="#ctx1" brushRef="#br0" timeOffset="7233.76">22062 10514 149 0,'0'0'64'0,"0"0"-1"0,-17 0 57 0,17 0-69 0,0 0-28 15,0 0-6-15,0 0 28 0,0 0-32 0,0 0 8 0,0 17-5 16,0-17-11-16,0 0 0 0,17 19 4 0,-17-19-5 0,16 0 1 16,-16 0-5-16,42 0 3 0,-42 17-2 0,16-17 1 0,4 0 1 15,-1 0-3-15,17 0-2 0,-19 0-4 0,2-17 0 0,-2 17-4 0,5 0-26 16,14-19-27-16,-17 19-30 0,-2 0 31 0,2 0-10 0,-19 0 1 16,17 0-36-16,2 0 16 0</inkml:trace>
  <inkml:trace contextRef="#ctx1" brushRef="#br0" timeOffset="8083.62">20551 9905 85 0,'0'0'18'0,"0"17"134"15,0-17-97-15,0 0-32 0,0 20 34 16,0-20-28-16,0 0-16 0,0 19-2 0,0-19 11 0,19 17-7 16,-19-17-9-16,17 0 2 0,-17 18-4 0,36 2 5 15,-17-20-6-15,-2 18 5 0,21 0-1 0,-38-18-3 0,39 0-1 16,-22 37 2-16,2-37-3 0,-2 19-1 0,21 17 3 0,-38-36-2 0,34 38 2 15,7-20-1-15,-24 0-2 0,2 1-3 0,1-1 2 16,-20 1-2-16,16-1-6 0,-16 0-14 0,20 0 4 0,-20 2-32 16,0-20 15-16,0 18-58 0,0-18 35 0,0 0-1 0,0 18-35 15,-20-18 65-15,20-18-55 0</inkml:trace>
  <inkml:trace contextRef="#ctx1" brushRef="#br0" timeOffset="8236.59">20883 9905 107 0,'0'0'33'0,"0"0"7"0,0 0 43 0,0 0-11 0,0 0-41 0,0 17 23 15,0-17-32-15,-22 0-2 0,22 20 14 0,-20 16 7 0,20 2-20 16,-14 17-6-16,14-18-7 0,-19 37-2 16,0-19-2-16,19-37-2 0,-17 19 0 0,-2 19 1 0,19-38-3 0,-17 37-5 15,-2-18-5-15,19-19 2 0,-20-18-5 0,20 20-24 16,0-2 13-16,0-18-43 0,-22 0-25 0,22 0-77 16,0 0 92-16,0 0 56 0,22-18-54 0</inkml:trace>
  <inkml:trace contextRef="#ctx1" brushRef="#br0" timeOffset="8483.84">21378 10089 78 0,'0'0'50'0,"0"0"-17"15,0 0 39-15,0 0-40 0,-16 0-3 0,16-18-4 0,0 18 23 0,0 0-25 16,0 0-4-16,0 0-2 0,0 0-1 0,0-19 9 0,0 19-14 0,0 0 10 15,0-18-1-15,16 18-3 0,-16 0-11 0,39 0 2 0,-39-18-4 16,39 18 3-16,-23 0-6 0,20 0 1 0,-16 0-3 16,-20 0 0-16,16 0-10 0,23 0-41 15,-20 0-12-15,-19 0 23 0,20 0-60 0,-20 0 42 0,16 0-45 16,-16 0-26-16</inkml:trace>
  <inkml:trace contextRef="#ctx1" brushRef="#br0" timeOffset="8617.44">21472 10144 68 0,'0'0'21'0,"0"0"29"0,-16 0 20 0,16 0-37 15,-20 0-5-15,20 18-3 0,-19-18-4 0,19 0-3 0,-17 0 15 16,-5 0-2-16,22 20-3 0,-16-20-16 0,16 0-1 0,0 0-2 16,0 18 7-16,0-18-2 0,0 18-11 0,0-18 2 0,0 0-4 15,0 19 1-15,16-19-2 0,-16 18 0 0,22-18 0 0,-22 0-1 0,17 0-1 16,2 19-17-16,1-19-23 0,-4 18 12 0,-16-18-56 16,36 0 30-16,-36 0-4 0,20 0-36 0,-4 18-11 0</inkml:trace>
  <inkml:trace contextRef="#ctx1" brushRef="#br0" timeOffset="10068.11">22097 9776 78 0,'0'0'15'0,"0"0"2"0,0 0 6 0,0 0 34 0,0 0 1 0,0 0-32 15,0-20 19-15,0 20-10 0,0 0-9 0,0 0-1 16,-19 20-2-16,19-20-9 0,0 19-2 16,-16-2 0-16,16 2-2 0,-17 0-8 0,17 17 2 15,-19-36-2-15,19 19-1 0,0-2 0 0,0 3 1 0,0-20-2 0,-17 19 0 16,17-19 1-16,0 17 1 0,0-17-1 0,0 18 0 0,0-18-1 15,0 0 1-15,0 0 3 0,0 0-1 0,0 0 7 16,0 0-1-16,17-18 2 0,-17 18-7 0,19-17 4 0,-19 17-6 16,0-19 0-16,0 19-1 0,17 0 3 0,-17-20-1 0,0 20-1 15,0-17 0-15,16 17 0 0,-16 0 2 0,0 0-1 0,0 0 1 16,0 0 0-16,0 0-2 0,0 0 1 0,0 17 3 0,0 22 1 0,0-22 0 16,0 21-2-16,0-20-4 0,0 0 2 0,0 19-3 15,0 0 3-15,-16-1-2 0,16-36-2 0,0 38 1 0,0-20 1 16,0 19-1-16,0-18 0 0,0-1-2 0,0 18 0 0,0-16-7 15,0-2 3-15,0 0-11 0,0 1-7 0,0-19 9 0,0 18-4 16,16-18-3-16,-16 19-30 0,0-19 18 0,19 18-50 0,-19-18 32 16,23 0-56-16,-23 0 34 0,16 0 52 0,-16 0-50 0</inkml:trace>
  <inkml:trace contextRef="#ctx1" brushRef="#br0" timeOffset="10470.84">22468 10126 105 0,'0'0'48'0,"0"0"54"16,0 0-23-16,0 0-47 0,0-18 23 0,0 18-33 0,0 0 15 0,0 0-12 15,0 0-16-15,0 0-4 0,0 0 2 0,0 0-4 0,0 0 2 16,0 0-3-16,0 0 0 0,0 0 1 0,0 0-2 0,0 0 1 15,0 0 0-15,0 0-1 0,0 0 1 0,20-19-1 0,-20 19 1 16,0 0-2-16,0 0 0 0,0 0-1 0,19-18-4 0,-19 18-3 16,0 0 0-16,0 0-4 0,0 0 0 0,0 0-23 0,17 0 12 15,-17-19-38-15,0 19-70 0,19 0 78 0,-19 0 5 0,0 0-16 16,0 0-27-16</inkml:trace>
  <inkml:trace contextRef="#ctx1" brushRef="#br0" timeOffset="11218.9">22839 10348 82 0,'0'0'28'0,"0"0"35"16,0 0-39-16,0 0-1 0,0 0 21 0,0 0-25 15,0 0 15-15,0 0-4 0,0 0-3 0,0 0-15 16,17 0 11-16,-17 0 6 0,0 0-22 0,0-20-1 0,0 20 0 16,19-36 3-16,-19 18-4 0,0 18-1 0,19-19 5 0,-19-18-5 15,17 1 2-15,-17 36-3 0,0-56 3 0,19 19 1 0,-19-18 3 16,17-18 2-16,0 34-5 0,-17 3-4 16,0 18 5-16,0 0 5 0,19-20-4 0,-19 38-2 0,0-17-1 15,0 17-3-15,0 0-2 0,0 0 1 0,22 0 5 16,-22 36 3-16,0 19-4 0,0-36-2 0,0-2-2 15,0 3 0-15,0 16 0 0,0 20 0 0,0-1 2 0,0-18-5 16,0 19 0-16,0-38 3 0,0 0-1 0,0 1 1 16,0-1-2-16,0-18 1 0,0 19-1 0,0-19 3 0,0 18 0 15,17-18-1-15,-17-18-1 0,0-1 3 0,19-18-2 0,0 1-1 16,-19 36 0-16,17-38-1 0,-17 2 1 0,36-38 2 16,-17 56-4-16,-19-2 3 0,17-34-2 0,5 34 3 0,-5-16 4 15,2-19-4-15,-19 36-2 0,19 19 1 0,-2-36-1 0,2 16 3 16,-19 20 2-16,17-17-5 0,-17 17 2 0,19 0-1 0,-19 0 0 0,17 0 4 15,-17 37-6-15,0-37-2 0,0 36 3 0,17-17-1 16,-17 36 0-16,0-36 0 0,0 54 0 0,0-17 1 0,-17-1-6 16,17 18-13-16,0-53 3 0,0 16-4 0,0 38-61 15,-17-18 6-15,17-38 29 0,0 19-61 0,0 18-23 16,0-55 70-16,0 38-14 0,0-20 53 0,0-18-34 0</inkml:trace>
  <inkml:trace contextRef="#ctx1" brushRef="#br0" timeOffset="11601.49">23373 10403 69 0,'0'0'9'0,"0"18"6"0,0-18 30 15,0 0-28-15,0 19 18 0,-19-19-4 0,19 18 1 16,0 0-15-16,0-18 20 0,0 20 3 0,0-2 1 16,0-1-7-16,0-17-18 0,0 0 9 0,0 19-14 0,0-19-1 15,19 0 1-15,-19 0 23 0,19 0-15 0,-2 0-4 16,-17 0-8-16,19-36 3 0,-2-2-3 0,2-17-2 0,-19 18-3 15,20 19-1-15,13-74 1 0,-11 0-1 0,-22 54 0 16,36-35 0-16,-36 36-1 0,0-1 2 0,19-36 1 0,1 2 2 16,-20 53-2-16,16-36 4 0,4 18-5 0,-20 18 1 0,0 1 0 15,0-1 0-15,0 19 0 0,16 0 4 0,-16 0-3 0,0 0-1 16,0 0 4-16,0 0 0 0,0 0-4 0,17 0 2 16,-17 0-2-16,0 0 5 0,0 0-2 0,0 19-1 0,0-1 0 0,0 1-7 15,0 18 0-15,22-18 5 0,-22-2-2 0,0 2 0 0,0 0 0 16,0 17 1-16,0 39 2 0,0-58-2 0,19 57-1 0,-19-18-2 15,0-20 1-15,0 38-1 0,0-55-1 0,17 54-6 0,-17-35 0 16,0-20-4-16,0 56-19 0,0-56 11 0,0 20-2 0,0 16-34 16,0-37 22-16,0 22-45 0,0-3-17 0,0-17-10 15,0-1 15-15,0 0 40 0,0-18 38 0,0 0 4 0,0 19-3 16,0-19-9-16,0 0-14 0</inkml:trace>
  <inkml:trace contextRef="#ctx1" brushRef="#br0" timeOffset="11736.29">23666 10587 53 0,'0'0'35'0,"-16"-20"11"15,16 20 13-15,-20-17 4 0,20 17-33 0,-16-19 26 16,16 2-9-16,-20 17-27 0,20 0-5 0,0 0 0 0,-19-18-2 0,19 18 0 15,0-20 26-15,-17 20-16 0,17 0-3 0,0 0-9 16,0 0 7-16,0-18-5 0,0 18-7 0,17 0 5 0,2-18-2 16,-19 18-6-16,20 0-1 0,-4 0 1 0,-16 0-3 0,20 0-1 15,-4-19-9-15,-16 19-3 0,17 0-29 0,5 0 14 0,-3 0-41 16,-19-18 24-16,17 18-11 0,-17 0-10 0,19 0-5 0,-19 0-48 16,20-19 80-16,-20 19-25 0</inkml:trace>
  <inkml:trace contextRef="#ctx1" brushRef="#br0" timeOffset="11953.44">23849 9961 89 0,'0'0'53'0,"0"0"57"0,0 0-58 0,0 0 31 0,0 0-48 16,0 0 27-16,0 0-9 0,19 0-13 0,-19 0-12 0,22 0-8 15,-22 0-3-15,17 17-10 0,2-17 0 16,17 18 0-16,-16 2 3 0,-4 16-6 0,20-17-1 0,-14 18-2 15,-22-1-3-15,36 2-2 0,-36-20 1 0,0 0-3 16,36 19-5-16,-36 0-18 0,0-1 7 0,20 2-34 0,-20-20 22 0,16 19-45 16,-16 0-22-16,20-19-16 0,-20 2 20 0,0-20 67 15,0 18-11-15,16-18-8 0</inkml:trace>
  <inkml:trace contextRef="#ctx1" brushRef="#br0" timeOffset="12101.14">24258 9978 67 0,'0'0'36'15,"0"0"-10"-15,0-36 46 0,0 16 3 0,0-16-12 0,0 18-36 16,0-19 21-16,0 37-29 0,0 0 18 0,0 0-5 15,0 0-16-15,-19 0 31 0,-3 19-20 0,22-1-14 16,-33 36 4-16,33-34-11 0,-72 72 1 0,16 0-1 0,18 0-1 16,2-55-4-16,0 56-4 0,-3-1-8 0,22-18-18 15,-5-38 5-15,3 20-46 0,2-20 26 0,17-17-7 0,-16-1-6 16,16 0-9-16,0 1-69 0,0 1 52 0,0-3 9 0</inkml:trace>
  <inkml:trace contextRef="#ctx1" brushRef="#br0" timeOffset="12684.14">24535 10476 165 0,'0'0'119'0,"0"0"-77"0,-19 0-10 0,19 0 16 0,0 0-11 0,0 0-20 0,0 0 0 16,0-18 13-16,0 18-17 0,0 0-2 0,0 0 7 0,0 0-5 16,0 0-2-16,19-18-1 0,-19 18-4 0,17 0 2 15,-1 0-4-15,6 0 0 0,-2-19 1 0,-4 19-4 16,-16 0 0-16,20 0-3 0,-1-18-9 0,-2 18-11 15,-17 0-19-15,19 0 10 0,-19 0-56 0,17 0-41 16,-17 0 57-16,16 0-78 0,-16 0 79 0</inkml:trace>
  <inkml:trace contextRef="#ctx1" brushRef="#br0" timeOffset="12868.94">25033 10016 151 0,'0'0'55'0,"0"0"-2"0,0 0-11 0,0 0 16 0,0 0-10 16,0 0-26-16,-19 0 13 0,19 0-19 0,0 0 6 0,0 0-11 16,0 0 13-16,0 0-17 0,0 0 0 0,0 18 3 0,0-18-7 15,0 18 3-15,0-18-4 0,19 37 0 0,-19-18-2 0,0 17 0 16,0 2-1-16,0-20-4 0,0 0-4 0,0 19-27 0,0-18 7 16,0 35-52-16,0 58-238 15,0-94 225-15</inkml:trace>
  <inkml:trace contextRef="#ctx1" brushRef="#br0" timeOffset="13168.03">24884 10458 136 0,'0'0'0'0,"0"0"157"0,0 0-83 0,0 0-12 15,0 0-36-15,0 0-1 0,0 0 13 0,0 0-23 0,0 0-2 16,0 0-2-16,0 0 10 0,0 0-7 0,0 0-4 0,0 0-6 16,19 0 4-16,-19 0-5 0,17 0 0 0,-17 0-2 0,22 0 0 15,-22 0-1-15,36 0-4 0,-36 0-4 0,19 0-28 0,-2 0-27 0,2 0-24 16,-19 0-22-16,17 0 49 0,2 0-86 15,-19 0 124-15,17-18 5 0,-17-19 15 0,0 18 3 0,16-17 3 16,-16 16 3-16,0 2 5 0,0 0 11 0,0 0 11 0,0-38 54 0,0 20-8 16,0 16-47-16,0-16 22 0,0-1-9 0,0 0-13 15,-16 1-8-15,16 36-4 0,0-38-12 0,0 38 4 16,-17-17 0-16,17 17-8 0,0 0 1 0,0 0-4 0,0 0 3 0,0 0 4 16,-19 0 4-16,19 17-8 0,0-17 1 0,0 18-1 15,0 2 0-15,0-2-3 0,0 0-1 0,0 1-2 0,0-1 1 16,0-18-2-16,0 19-15 0,19 17-73 0,-2-18-16 15,-17-18 37-15,0 20-8 0,0-20 3 0,16 18-31 0,-16-18 17 16</inkml:trace>
  <inkml:trace contextRef="#ctx1" brushRef="#br0" timeOffset="13319.06">25288 10218 78 0,'0'0'79'0,"0"0"-18"0,0 0-35 0,0 19 17 0,0-19-37 15,-20 18 1-15,20 1-3 0,0-19 3 0,0 18 5 16,-13 0-3-16,13 0 0 0,0 20 12 0,0-1 1 0,-20 0-1 15,20-19-12-15,0 0-1 0,0 2-2 0,0 15 0 0,0-16-3 16,-19 18-7-16,19-1-20 0,0-17 0 0,0 18-48 16,0-37 23-16,0 18-5 0,0 1 4 0,0-19 9 0,0 20-9 15,0-20-19-15</inkml:trace>
  <inkml:trace contextRef="#ctx1" brushRef="#br0" timeOffset="13568.41">25346 10071 83 0,'0'0'40'0,"0"-19"45"0,0 19-39 0,0 0-2 16,0-18-5-16,19 0 28 0,-19-2-18 0,0 20-29 0,0-18 10 15,0 18-18-15,0 0 9 0,0 0-5 0,0 0-8 0,0 38 6 16,0-38-7-16,0 36 5 0,0 1-5 0,0 0 7 0,0-1-5 16,0-16-5-16,0 35 1 0,0 0-3 0,20-19 1 15,-20 20 0-15,0 0 0 0,16-20-4 0,-16-16 1 16,36 34 3-16,-36-54-1 0,17 17-1 0,5 3 1 16,-22-20-1-16,0 0 3 0,36-20 1 0,-17 3-3 0,1-2 0 15,-4 2-1-15,4-39 3 0,-4 38-3 0,20-56-1 0,3 0-1 16,-39 37-1-16,39-18-5 0,-23 37 2 0,4-38-18 0,-4 19-17 15,-16 0-16-15,0 37 26 0,0-18-2 0,0 0-3 0,20 18-2 16,-20-20-5-16,0 20-52 0,0-18-4 0,0 18 28 0,0-17 40 16,0 17-38-16</inkml:trace>
  <inkml:trace contextRef="#ctx1" brushRef="#br0" timeOffset="14052.76">25988 9756 136 0,'22'0'97'0,"-22"0"-55"15,0 0-6-15,0 0 26 0,0-17-9 0,0 17-10 0,0 0-26 16,0 0 12-16,-22 0-4 0,22 0-14 0,0 0 14 0,0 0-15 16,0 0 8-16,0 37-6 0,0-18-3 0,0 54 3 15,0-19-7-15,0-15-1 0,0-4-4 16,-17 21-1-16,17 18-2 0,0-18-9 0,0-1-16 15,-16-18 6-15,16 17-37 0,0-34 20 0,-20 16-61 0,20 1 36 16,-16 0-70-16,16-19 81 0,0 20-2 0,0-38 27 0,-20 17-20 16</inkml:trace>
  <inkml:trace contextRef="#ctx1" brushRef="#br0" timeOffset="14204.88">25883 10144 105 0,'0'0'0'0,"0"-18"87"0,0 18-41 0,0-37 34 16,0 19-44-16,0-1 36 0,0 1-41 0,0 0 23 0,0-20-13 15,0 21-7-15,0-2-20 0,0 19 0 0,0-20-2 0,0 3 14 16,0 17-6-16,16-19-14 0,4 19 9 15,-4 0-8-15,-16 0-4 0,20-18-2 0,-4 18-2 16,1 0 1-16,-17 0-1 0,0 0-1 0,41-18-7 0,-21 18-17 0,-20 0 8 16,16 0-40-16,20 0-22 0,-36 0 29 0,39 0-76 15,-39 0 50-15,14 0-54 0,5 0 90 0,-19 0-41 0</inkml:trace>
  <inkml:trace contextRef="#ctx1" brushRef="#br0" timeOffset="14401.02">26287 10237 161 0,'0'0'0'0,"0"0"161"0,0 0-92 0,0 0-39 0,0 0 26 16,0 0-10-16,0 0-28 0,0 18 7 0,0-18-16 0,0 0-3 16,0 0 2-16,0 0-4 0,0 0-2 0,0 19 2 0,0-19-6 0,0 0-1 15,19 0-14-15,-19 18 1 0,0-18-41 0,0 0 15 16,0 0-74-16,0 0 41 0,17 0-62 0,-17 0 3 15</inkml:trace>
  <inkml:trace contextRef="#ctx1" brushRef="#br0" timeOffset="14550.94">26583 10071 202 0,'0'0'74'0,"0"0"97"0,0 0-147 16,0 0 17-16,0 0-24 0,-20 0 11 0,20 0-19 0,0 0-2 15,0 0 5-15,0 0-9 0,0 18-3 0,0-18 2 0,0 0-3 16,0 19-2-16,0-1-9 0,0-18 3 0,0 18-27 0,0 0 1 15,0-18 12-15,0 20-40 0,0-20 22 0,0 18-58 16,0-18-1-16,0 0 34 0,20 18 33 0,-1-18-36 16</inkml:trace>
  <inkml:trace contextRef="#ctx1" brushRef="#br0" timeOffset="14701.54">26951 9961 77 0,'0'0'0'0,"0"0"49"0,0 0 63 0,0 0 43 0,0 0-83 0,19 0-42 15,-19 0 22-15,0 0-29 0,17 0 13 0,-17 0-20 0,0 0-2 16,0 0 12-16,0 0-10 0,0 17-9 0,0 1 0 15,0-18-4-15,0 20 0 0,0-20-3 0,0 18-7 0,0 0 0 16,0-18-3-16,0 19-21 0,0-19 9 0,19 18-38 0,-19-18 23 0,0 19-4 16,0-19-58-16,19 0-34 0,-19 18 65 0,14-18 11 0,6 0-17 0,2 0 22 15</inkml:trace>
  <inkml:trace contextRef="#ctx1" brushRef="#br0" timeOffset="15750.96">27302 9590 86 0,'0'0'19'0,"0"0"2"0,0 0 24 0,0 0-1 0,0 0-6 15,0 0-4-15,19 0-19 0,-19 0-1 0,0 0 12 16,0 0-14-16,0 0-3 0,0 0 8 0,17 0 0 0,-17 0 1 15,0 0-10-15,19 0 7 0,-2 0-1 0,-17 0-8 0,0 0 3 16,0 20-4-16,17-20 1 0,-17 0-2 0,0 0 0 16,0 19 0-16,0-19-3 0,0 17 2 0,0-17-1 0,0 19-2 15,0-1 2-15,0-18-3 0,0 0 3 0,0 19-1 0,0-19 0 16,0 18 1-16,-17 1-1 0,17-19-4 0,0 17-3 0,0 3 7 16,0-20-1-16,0 19-1 0,0-19 3 0,0 17-1 0,0 2-1 15,0 0 0-15,0-1-1 0,0-18 2 0,17 18 1 16,-17-18-1-16,19 36 0 0,3-36 4 0,-22 20-2 15,0-1 8-15,0-19 1 0,0 17-7 0,17 1 3 0,-17-18-4 16,0 20 7-16,0-2-1 0,0 19-1 0,0-19-4 16,0 19 8-16,0-19-9 0,0 20 0 0,-17-2-1 15,-5-17-1-15,3 18-3 0,19-37 0 0,-17 18-2 16,0-18-3-16,-2 18-15 0,19 0 6 0,-17-18-5 0,17 0-4 0,-38 20-36 16,38-20 22-16,-17 0-4 0,17 0-5 0,0 0-8 0,-19 0-4 0,-3 0-46 0,22 0-9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13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2.png"/><Relationship Id="rId4" Type="http://schemas.openxmlformats.org/officeDocument/2006/relationships/image" Target="../media/image4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code&#10;&#10;Description automatically generated with medium confidence">
            <a:extLst>
              <a:ext uri="{FF2B5EF4-FFF2-40B4-BE49-F238E27FC236}">
                <a16:creationId xmlns:a16="http://schemas.microsoft.com/office/drawing/2014/main" id="{D976712E-DFD1-68EA-8F08-AB61EA5E56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13"/>
          <a:stretch/>
        </p:blipFill>
        <p:spPr>
          <a:xfrm>
            <a:off x="5965996" y="759184"/>
            <a:ext cx="5032440" cy="5876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t>Exercise 10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Static Analysis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53" y="1924441"/>
            <a:ext cx="4732647" cy="440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2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path notation to indicate one path (or set of paths) through this CFG:</a:t>
            </a: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63F24-6D82-9279-A757-311C9EBA34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Dataflow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4757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Continue to Explore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61901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Class Progress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584127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Look into concrete forms of Static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6321A-C869-AC30-9C65-9F45187003D0}"/>
              </a:ext>
            </a:extLst>
          </p:cNvPr>
          <p:cNvSpPr txBox="1"/>
          <p:nvPr/>
        </p:nvSpPr>
        <p:spPr>
          <a:xfrm>
            <a:off x="863137" y="2583273"/>
            <a:ext cx="48703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Particularly interested in dataflow analysis for now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Building up the underlying abstractions / techniques to perform such analysis</a:t>
            </a:r>
          </a:p>
        </p:txBody>
      </p:sp>
      <p:pic>
        <p:nvPicPr>
          <p:cNvPr id="3074" name="Picture 2" descr="If We will watch your career with great interest. - iFunny Brazil">
            <a:extLst>
              <a:ext uri="{FF2B5EF4-FFF2-40B4-BE49-F238E27FC236}">
                <a16:creationId xmlns:a16="http://schemas.microsoft.com/office/drawing/2014/main" id="{4701E6C2-8BEB-3884-D98D-B7CB907CB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0"/>
          <a:stretch/>
        </p:blipFill>
        <p:spPr bwMode="auto">
          <a:xfrm>
            <a:off x="7068063" y="1845884"/>
            <a:ext cx="4366141" cy="359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512634"/>
      </p:ext>
    </p:extLst>
  </p:cSld>
  <p:clrMapOvr>
    <a:masterClrMapping/>
  </p:clrMapOvr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E90B1AE-BB62-F5D0-4D92-3388140D7519}"/>
              </a:ext>
            </a:extLst>
          </p:cNvPr>
          <p:cNvSpPr txBox="1">
            <a:spLocks/>
          </p:cNvSpPr>
          <p:nvPr/>
        </p:nvSpPr>
        <p:spPr>
          <a:xfrm>
            <a:off x="810776" y="1810562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True Power of static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A1483-CDCB-38C7-0B2F-5AADC16588C3}"/>
              </a:ext>
            </a:extLst>
          </p:cNvPr>
          <p:cNvSpPr txBox="1"/>
          <p:nvPr/>
        </p:nvSpPr>
        <p:spPr>
          <a:xfrm>
            <a:off x="875493" y="2247793"/>
            <a:ext cx="50639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Unnecessary to supply a given program input</a:t>
            </a:r>
          </a:p>
          <a:p>
            <a:pPr marL="285750" indent="-285750">
              <a:buFontTx/>
              <a:buChar char="-"/>
            </a:pPr>
            <a:r>
              <a:rPr lang="en-US" dirty="0"/>
              <a:t>Summarize the behavior of the program under ANY input</a:t>
            </a:r>
          </a:p>
          <a:p>
            <a:pPr marL="285750" indent="-285750">
              <a:buFontTx/>
              <a:buChar char="-"/>
            </a:pPr>
            <a:r>
              <a:rPr lang="en-US" dirty="0"/>
              <a:t>Capture all possible behaviors of a program</a:t>
            </a:r>
          </a:p>
        </p:txBody>
      </p:sp>
      <p:pic>
        <p:nvPicPr>
          <p:cNvPr id="11" name="Picture 2" descr="Tag Archive for &quot;background-clip&quot; - CSS-Tricks">
            <a:extLst>
              <a:ext uri="{FF2B5EF4-FFF2-40B4-BE49-F238E27FC236}">
                <a16:creationId xmlns:a16="http://schemas.microsoft.com/office/drawing/2014/main" id="{4551627E-6CAA-81D2-2B45-D0DEF1E0A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96" y="2320632"/>
            <a:ext cx="4438407" cy="248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Download Magnifying Glass Transparent Clipart Royalty-Free Stock  Illustration Image - Pixabay">
            <a:extLst>
              <a:ext uri="{FF2B5EF4-FFF2-40B4-BE49-F238E27FC236}">
                <a16:creationId xmlns:a16="http://schemas.microsoft.com/office/drawing/2014/main" id="{49B4C79E-5A5C-77FD-6170-D2E05EAF6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3882">
            <a:off x="6694139" y="2584571"/>
            <a:ext cx="1764556" cy="327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6012BB-F9A7-BA37-167D-D123F0B386FE}"/>
              </a:ext>
            </a:extLst>
          </p:cNvPr>
          <p:cNvSpPr txBox="1">
            <a:spLocks/>
          </p:cNvSpPr>
          <p:nvPr/>
        </p:nvSpPr>
        <p:spPr>
          <a:xfrm>
            <a:off x="814897" y="3574765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AAE751-ECA8-3DEF-AEE1-1569DBE27CDB}"/>
              </a:ext>
            </a:extLst>
          </p:cNvPr>
          <p:cNvSpPr txBox="1"/>
          <p:nvPr/>
        </p:nvSpPr>
        <p:spPr>
          <a:xfrm>
            <a:off x="863137" y="4226021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349466"/>
      </p:ext>
    </p:extLst>
  </p:cSld>
  <p:clrMapOvr>
    <a:masterClrMapping/>
  </p:clrMapOvr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7E8C8-EB88-4DD9-D127-8DD420904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B950-FFBC-D3C3-C33E-6B5CEFFC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B4BC2-9E53-61B3-F194-EC03C602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1D06629-B3E1-DBB3-C36B-0A3AE117D38A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D9D6DE-FDF6-B060-456F-5DF2CDBB702A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7CE2F-0293-55BF-3899-01686AF6457B}"/>
              </a:ext>
            </a:extLst>
          </p:cNvPr>
          <p:cNvSpPr txBox="1"/>
          <p:nvPr/>
        </p:nvSpPr>
        <p:spPr>
          <a:xfrm>
            <a:off x="863137" y="2360849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2E1944-32DC-3553-F6E4-0A1AF83877E5}"/>
              </a:ext>
            </a:extLst>
          </p:cNvPr>
          <p:cNvSpPr txBox="1"/>
          <p:nvPr/>
        </p:nvSpPr>
        <p:spPr>
          <a:xfrm>
            <a:off x="718414" y="3904038"/>
            <a:ext cx="537758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char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[]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[1], 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1AAC6-083C-87AC-7777-C7E4D6CC46B8}"/>
              </a:ext>
            </a:extLst>
          </p:cNvPr>
          <p:cNvSpPr txBox="1"/>
          <p:nvPr/>
        </p:nvSpPr>
        <p:spPr>
          <a:xfrm>
            <a:off x="694213" y="5329121"/>
            <a:ext cx="540178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apt install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binutils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auth.c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auth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strings auth | less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ED3A63-7A4B-723A-74D3-9610C83DA1A5}"/>
              </a:ext>
            </a:extLst>
          </p:cNvPr>
          <p:cNvSpPr txBox="1"/>
          <p:nvPr/>
        </p:nvSpPr>
        <p:spPr>
          <a:xfrm>
            <a:off x="659150" y="3534706"/>
            <a:ext cx="115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auth.c</a:t>
            </a:r>
            <a:endParaRPr lang="en-US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59163-59DA-8BEA-A092-92E9F9FA98FE}"/>
              </a:ext>
            </a:extLst>
          </p:cNvPr>
          <p:cNvSpPr txBox="1"/>
          <p:nvPr/>
        </p:nvSpPr>
        <p:spPr>
          <a:xfrm>
            <a:off x="642520" y="4958954"/>
            <a:ext cx="115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cmdline</a:t>
            </a:r>
            <a:endParaRPr lang="en-US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6" name="Picture 2" descr="Tag Archive for &quot;background-clip&quot; - CSS-Tricks">
            <a:extLst>
              <a:ext uri="{FF2B5EF4-FFF2-40B4-BE49-F238E27FC236}">
                <a16:creationId xmlns:a16="http://schemas.microsoft.com/office/drawing/2014/main" id="{E7BCB853-A222-6D2E-0A1D-2A221E2E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96" y="2320632"/>
            <a:ext cx="4438407" cy="248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ownload Magnifying Glass Transparent Clipart Royalty-Free Stock  Illustration Image - Pixabay">
            <a:extLst>
              <a:ext uri="{FF2B5EF4-FFF2-40B4-BE49-F238E27FC236}">
                <a16:creationId xmlns:a16="http://schemas.microsoft.com/office/drawing/2014/main" id="{55D7B249-2BD9-61BF-9335-C47CEF2F3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3882">
            <a:off x="6694139" y="2584571"/>
            <a:ext cx="1764556" cy="327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6055AC8-2382-7100-E61A-9204DC8CAD2F}"/>
              </a:ext>
            </a:extLst>
          </p:cNvPr>
          <p:cNvSpPr/>
          <p:nvPr/>
        </p:nvSpPr>
        <p:spPr>
          <a:xfrm>
            <a:off x="839445" y="2414643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01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4" grpId="0"/>
      <p:bldP spid="19" grpId="0" animBg="1"/>
    </p:bldLst>
  </p:timing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EDD14-DF9D-A24F-83B8-BE76D81D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4671-2229-07D2-9D34-CADAB86A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C8C532-6C49-7A44-6762-65DB3C04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9723A97-CE57-81EE-6DD1-40A9017B08E9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859C4F-5663-A41E-7375-FA8ED72CF95A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07700-9A1E-2A03-1399-5F5ED169F802}"/>
              </a:ext>
            </a:extLst>
          </p:cNvPr>
          <p:cNvSpPr txBox="1"/>
          <p:nvPr/>
        </p:nvSpPr>
        <p:spPr>
          <a:xfrm>
            <a:off x="863137" y="2360849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C6D8D2-E282-1AC3-95EB-2A8805AE4446}"/>
              </a:ext>
            </a:extLst>
          </p:cNvPr>
          <p:cNvSpPr txBox="1"/>
          <p:nvPr/>
        </p:nvSpPr>
        <p:spPr>
          <a:xfrm>
            <a:off x="718414" y="3904038"/>
            <a:ext cx="537758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char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[]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[1], “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34EC6E-EE1B-7EC2-B24F-B6A9BABC53DD}"/>
              </a:ext>
            </a:extLst>
          </p:cNvPr>
          <p:cNvSpPr txBox="1"/>
          <p:nvPr/>
        </p:nvSpPr>
        <p:spPr>
          <a:xfrm>
            <a:off x="694213" y="5329121"/>
            <a:ext cx="540178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apt install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binutils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auth.c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auth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$: strings auth | less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1CB905-2F3B-8A3C-6528-7F2C7CF402BA}"/>
              </a:ext>
            </a:extLst>
          </p:cNvPr>
          <p:cNvSpPr txBox="1"/>
          <p:nvPr/>
        </p:nvSpPr>
        <p:spPr>
          <a:xfrm>
            <a:off x="659150" y="3534706"/>
            <a:ext cx="115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auth.c</a:t>
            </a:r>
            <a:endParaRPr lang="en-US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342453-E913-28D7-EB84-BAD259CBD90F}"/>
              </a:ext>
            </a:extLst>
          </p:cNvPr>
          <p:cNvSpPr txBox="1"/>
          <p:nvPr/>
        </p:nvSpPr>
        <p:spPr>
          <a:xfrm>
            <a:off x="642520" y="4958954"/>
            <a:ext cx="115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cmdline</a:t>
            </a:r>
            <a:endParaRPr lang="en-US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A961325-BA57-DE65-B775-5213247A9DB2}"/>
              </a:ext>
            </a:extLst>
          </p:cNvPr>
          <p:cNvSpPr/>
          <p:nvPr/>
        </p:nvSpPr>
        <p:spPr>
          <a:xfrm>
            <a:off x="839445" y="2414643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0F4016-ED6B-60FD-63C3-B9E34ECDF3C2}"/>
              </a:ext>
            </a:extLst>
          </p:cNvPr>
          <p:cNvSpPr txBox="1"/>
          <p:nvPr/>
        </p:nvSpPr>
        <p:spPr>
          <a:xfrm>
            <a:off x="6912129" y="2264782"/>
            <a:ext cx="4975071" cy="40318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/lib64/ld-linux-x86-64.so.2                                                                                                                         __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libc_start_main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          __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cxa_finalize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             libc.so.6                                                                                                                                           GLIBC_2.2.5                                                                                                                                         GLIBC_2.34                                                                                                                                          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ITM_deregisterTMCloneTable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__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gmon_start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__                                                                                                                                      _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ITM_registerTMCloneTable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  PTE1                                                                                                                                           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u+UH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                   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secretpw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                        9*3$"                                                                                                                                               GCC: (Ubuntu 13.2.0-23ubuntu4) 13.2.0                                                                                                               Scrt1.o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7EA87A-C7A6-0607-C90D-C7509605B8F3}"/>
              </a:ext>
            </a:extLst>
          </p:cNvPr>
          <p:cNvSpPr txBox="1"/>
          <p:nvPr/>
        </p:nvSpPr>
        <p:spPr>
          <a:xfrm>
            <a:off x="6912129" y="1845884"/>
            <a:ext cx="115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output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494F93-93DC-062F-2132-F7F3AD612D52}"/>
              </a:ext>
            </a:extLst>
          </p:cNvPr>
          <p:cNvSpPr/>
          <p:nvPr/>
        </p:nvSpPr>
        <p:spPr>
          <a:xfrm>
            <a:off x="6954981" y="4943303"/>
            <a:ext cx="1110173" cy="326968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40397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70A16-CE15-0413-6DFE-61925655C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0CF6-53C3-CF9A-F595-A0AE7B00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53DE3-5E9F-1E46-9556-8E1E1B7DB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BAD0AD6-48EC-BA02-7B99-C13F6C181FFC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B160EC-DBA2-D653-0AD2-349FA643E0D3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CF149-645D-95D5-D71C-BFC14F52C4F9}"/>
              </a:ext>
            </a:extLst>
          </p:cNvPr>
          <p:cNvSpPr txBox="1"/>
          <p:nvPr/>
        </p:nvSpPr>
        <p:spPr>
          <a:xfrm>
            <a:off x="863137" y="2360849"/>
            <a:ext cx="48703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</a:p>
          <a:p>
            <a:pPr marL="285750" indent="-285750">
              <a:buFontTx/>
              <a:buChar char="-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3CABE0-EA8B-558E-3C11-273D8C1B9B2F}"/>
              </a:ext>
            </a:extLst>
          </p:cNvPr>
          <p:cNvSpPr txBox="1"/>
          <p:nvPr/>
        </p:nvSpPr>
        <p:spPr>
          <a:xfrm>
            <a:off x="4946352" y="2676587"/>
            <a:ext cx="73254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Simplistic Idea: identify isolated issues, refine FPs by CFG reachability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Test if the isolated issue is reachable in the CF</a:t>
            </a:r>
          </a:p>
          <a:p>
            <a:r>
              <a:rPr lang="en-US" i="1" dirty="0"/>
              <a:t>Problems</a:t>
            </a:r>
          </a:p>
          <a:p>
            <a:pPr marL="285750" indent="-285750">
              <a:buFontTx/>
              <a:buChar char="-"/>
            </a:pPr>
            <a:r>
              <a:rPr lang="en-US" dirty="0"/>
              <a:t>A path might be infeasible even if there are edges in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Issues might not be isolated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F804AE0-8AEF-DBD3-E41E-AFAB8DF8ADDC}"/>
              </a:ext>
            </a:extLst>
          </p:cNvPr>
          <p:cNvSpPr/>
          <p:nvPr/>
        </p:nvSpPr>
        <p:spPr>
          <a:xfrm>
            <a:off x="839445" y="2676587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614D75-EF1D-51EE-1000-CEE05D085581}"/>
              </a:ext>
            </a:extLst>
          </p:cNvPr>
          <p:cNvSpPr txBox="1"/>
          <p:nvPr/>
        </p:nvSpPr>
        <p:spPr>
          <a:xfrm>
            <a:off x="4920625" y="4467788"/>
            <a:ext cx="7325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Elaborate Idea: check every path in the program one-by-one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Explore each path through the program</a:t>
            </a:r>
          </a:p>
        </p:txBody>
      </p:sp>
    </p:spTree>
    <p:extLst>
      <p:ext uri="{BB962C8B-B14F-4D97-AF65-F5344CB8AC3E}">
        <p14:creationId xmlns:p14="http://schemas.microsoft.com/office/powerpoint/2010/main" val="200776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E24D-EF85-2FC2-BC7D-1184AD32A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9CA1-46EF-7B60-1540-EE011B27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E3599-BFB5-C4E1-8FD8-2CAE985E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CB866A0-CF4A-05A3-BB8A-7A815A88E992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F64862-8F39-B79A-2F52-75C09DCDF917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A5364-068C-0EE6-C48C-396D72C1F60A}"/>
              </a:ext>
            </a:extLst>
          </p:cNvPr>
          <p:cNvSpPr txBox="1"/>
          <p:nvPr/>
        </p:nvSpPr>
        <p:spPr>
          <a:xfrm>
            <a:off x="863137" y="2360849"/>
            <a:ext cx="48703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</a:p>
          <a:p>
            <a:pPr marL="285750" indent="-285750">
              <a:buFontTx/>
              <a:buChar char="-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153CB5-3795-8641-6963-5B5876C3868A}"/>
              </a:ext>
            </a:extLst>
          </p:cNvPr>
          <p:cNvSpPr/>
          <p:nvPr/>
        </p:nvSpPr>
        <p:spPr>
          <a:xfrm>
            <a:off x="839445" y="2676587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0E906C-8F61-F4F5-395D-14BC557AAE91}"/>
              </a:ext>
            </a:extLst>
          </p:cNvPr>
          <p:cNvSpPr txBox="1"/>
          <p:nvPr/>
        </p:nvSpPr>
        <p:spPr>
          <a:xfrm>
            <a:off x="4920625" y="2217403"/>
            <a:ext cx="7325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Elaborate Idea: check every path in the program one-by-one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Explore each path through the program</a:t>
            </a:r>
          </a:p>
        </p:txBody>
      </p:sp>
    </p:spTree>
    <p:extLst>
      <p:ext uri="{BB962C8B-B14F-4D97-AF65-F5344CB8AC3E}">
        <p14:creationId xmlns:p14="http://schemas.microsoft.com/office/powerpoint/2010/main" val="670443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CCC10-F3FC-7419-296E-4C4F4123E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D1803-C333-FF9A-523B-DB825E39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D4ECC-DF6B-7AF5-474E-0928ACA47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1D1C716-5964-BCCB-5CB2-43AB7A0C6DA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BA3761-925C-6CB0-A860-FBD062986251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0EA607-E0C4-2449-89D2-54F06C5A24A6}"/>
              </a:ext>
            </a:extLst>
          </p:cNvPr>
          <p:cNvSpPr txBox="1"/>
          <p:nvPr/>
        </p:nvSpPr>
        <p:spPr>
          <a:xfrm>
            <a:off x="863137" y="2360849"/>
            <a:ext cx="48703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</a:p>
          <a:p>
            <a:pPr marL="285750" indent="-285750">
              <a:buFontTx/>
              <a:buChar char="-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635654C-B736-DED4-74C5-345A98D4C9E7}"/>
              </a:ext>
            </a:extLst>
          </p:cNvPr>
          <p:cNvSpPr/>
          <p:nvPr/>
        </p:nvSpPr>
        <p:spPr>
          <a:xfrm>
            <a:off x="839445" y="2676587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artoon of a person standing in a hole with many signs&#10;&#10;AI-generated content may be incorrect.">
            <a:extLst>
              <a:ext uri="{FF2B5EF4-FFF2-40B4-BE49-F238E27FC236}">
                <a16:creationId xmlns:a16="http://schemas.microsoft.com/office/drawing/2014/main" id="{FDBE01F6-E172-137F-2149-001E3ED1C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69" y="4248402"/>
            <a:ext cx="3055917" cy="2291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679B92-B547-5B9F-E0A2-B21F7BEDC832}"/>
              </a:ext>
            </a:extLst>
          </p:cNvPr>
          <p:cNvSpPr txBox="1"/>
          <p:nvPr/>
        </p:nvSpPr>
        <p:spPr>
          <a:xfrm>
            <a:off x="4920625" y="2217403"/>
            <a:ext cx="73254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Elaborate Idea: check every path in the program one-by-one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Explore each path through the program</a:t>
            </a:r>
          </a:p>
          <a:p>
            <a:r>
              <a:rPr lang="en-US" dirty="0"/>
              <a:t>Problems</a:t>
            </a:r>
          </a:p>
          <a:p>
            <a:pPr marL="285750" indent="-285750">
              <a:buFontTx/>
              <a:buChar char="-"/>
            </a:pPr>
            <a:r>
              <a:rPr lang="en-US" dirty="0"/>
              <a:t>Too expensive: many paths, maybe an unbounded set!</a:t>
            </a:r>
          </a:p>
          <a:p>
            <a:pPr marL="285750" indent="-285750">
              <a:buFontTx/>
              <a:buChar char="-"/>
            </a:pPr>
            <a:r>
              <a:rPr lang="en-US" dirty="0"/>
              <a:t>Many program configurations even on a single path!</a:t>
            </a:r>
          </a:p>
        </p:txBody>
      </p:sp>
    </p:spTree>
    <p:extLst>
      <p:ext uri="{BB962C8B-B14F-4D97-AF65-F5344CB8AC3E}">
        <p14:creationId xmlns:p14="http://schemas.microsoft.com/office/powerpoint/2010/main" val="1909421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AFB3B-C2D2-6593-7E02-D592CF49E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A0C9-1F63-B819-7F0E-080CF8B9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53068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Time: Addressing These problems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D447AF-7D47-36AE-16A8-52ACF771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57CEE62-D512-F3BE-4A65-6B3A9D7D627B}"/>
              </a:ext>
            </a:extLst>
          </p:cNvPr>
          <p:cNvSpPr txBox="1">
            <a:spLocks/>
          </p:cNvSpPr>
          <p:nvPr/>
        </p:nvSpPr>
        <p:spPr>
          <a:xfrm>
            <a:off x="7588" y="36091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6A56D07-C069-1BC9-353F-1C0B2DC3B529}"/>
              </a:ext>
            </a:extLst>
          </p:cNvPr>
          <p:cNvSpPr txBox="1">
            <a:spLocks/>
          </p:cNvSpPr>
          <p:nvPr/>
        </p:nvSpPr>
        <p:spPr>
          <a:xfrm>
            <a:off x="814897" y="1709593"/>
            <a:ext cx="57491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Mentioned some static analysis Techniques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005B77-4EC8-B02A-E709-96D649480F05}"/>
              </a:ext>
            </a:extLst>
          </p:cNvPr>
          <p:cNvSpPr txBox="1"/>
          <p:nvPr/>
        </p:nvSpPr>
        <p:spPr>
          <a:xfrm>
            <a:off x="863137" y="2360849"/>
            <a:ext cx="48703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Textual 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CFG Analysis</a:t>
            </a:r>
          </a:p>
          <a:p>
            <a:pPr marL="285750" indent="-285750">
              <a:buFontTx/>
              <a:buChar char="-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AEF9B90-D6FD-41AE-7743-90B11732E89F}"/>
              </a:ext>
            </a:extLst>
          </p:cNvPr>
          <p:cNvSpPr/>
          <p:nvPr/>
        </p:nvSpPr>
        <p:spPr>
          <a:xfrm>
            <a:off x="839445" y="2676587"/>
            <a:ext cx="2535857" cy="27140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artoon of a person standing in a hole with many signs&#10;&#10;AI-generated content may be incorrect.">
            <a:extLst>
              <a:ext uri="{FF2B5EF4-FFF2-40B4-BE49-F238E27FC236}">
                <a16:creationId xmlns:a16="http://schemas.microsoft.com/office/drawing/2014/main" id="{5B999DE8-5C2A-5384-202F-E6609BE75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69" y="4248402"/>
            <a:ext cx="3055917" cy="2291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CA1EEA-4374-5686-5227-EBC172FE6E18}"/>
              </a:ext>
            </a:extLst>
          </p:cNvPr>
          <p:cNvSpPr txBox="1"/>
          <p:nvPr/>
        </p:nvSpPr>
        <p:spPr>
          <a:xfrm>
            <a:off x="4920625" y="2217403"/>
            <a:ext cx="73254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Elaborate Idea: check every path in the program one-by-one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Explore each path through the program</a:t>
            </a:r>
          </a:p>
          <a:p>
            <a:r>
              <a:rPr lang="en-US" dirty="0"/>
              <a:t>Problems</a:t>
            </a:r>
          </a:p>
          <a:p>
            <a:pPr marL="285750" indent="-285750">
              <a:buFontTx/>
              <a:buChar char="-"/>
            </a:pPr>
            <a:r>
              <a:rPr lang="en-US" dirty="0"/>
              <a:t>Too expensive: many paths, maybe an unbounded set!</a:t>
            </a:r>
          </a:p>
          <a:p>
            <a:pPr marL="285750" indent="-285750">
              <a:buFontTx/>
              <a:buChar char="-"/>
            </a:pPr>
            <a:r>
              <a:rPr lang="en-US" dirty="0"/>
              <a:t>Many program configurations even on a single path!</a:t>
            </a:r>
          </a:p>
        </p:txBody>
      </p:sp>
    </p:spTree>
    <p:extLst>
      <p:ext uri="{BB962C8B-B14F-4D97-AF65-F5344CB8AC3E}">
        <p14:creationId xmlns:p14="http://schemas.microsoft.com/office/powerpoint/2010/main" val="357729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93FB2-9B93-B6AD-D405-93CF9ADD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8000A-039E-8D88-5D2F-0A09BFB47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53068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Time: Addressing These problems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C7B5A-3352-C572-6E8D-811F0643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780EB8-DC49-489F-3717-F73E3CA9359C}"/>
              </a:ext>
            </a:extLst>
          </p:cNvPr>
          <p:cNvSpPr txBox="1">
            <a:spLocks/>
          </p:cNvSpPr>
          <p:nvPr/>
        </p:nvSpPr>
        <p:spPr>
          <a:xfrm>
            <a:off x="7588" y="36091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pic>
        <p:nvPicPr>
          <p:cNvPr id="6" name="Picture 5" descr="A cartoon of a person standing in a hole with many signs&#10;&#10;AI-generated content may be incorrect.">
            <a:extLst>
              <a:ext uri="{FF2B5EF4-FFF2-40B4-BE49-F238E27FC236}">
                <a16:creationId xmlns:a16="http://schemas.microsoft.com/office/drawing/2014/main" id="{43182EAA-5F4D-E6C4-43FF-77007BB20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69" y="4248402"/>
            <a:ext cx="3055917" cy="2291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2F831A-2894-1EF0-0F28-6480F2DC2C7F}"/>
              </a:ext>
            </a:extLst>
          </p:cNvPr>
          <p:cNvSpPr txBox="1"/>
          <p:nvPr/>
        </p:nvSpPr>
        <p:spPr>
          <a:xfrm>
            <a:off x="4920625" y="2217403"/>
            <a:ext cx="73254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Elaborate Idea: check every path in the program one-by-one</a:t>
            </a:r>
          </a:p>
          <a:p>
            <a:pPr marL="285750" indent="-285750">
              <a:buFontTx/>
              <a:buChar char="-"/>
            </a:pPr>
            <a:r>
              <a:rPr lang="en-US" dirty="0"/>
              <a:t>Build the CFG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Explore each path through the program</a:t>
            </a:r>
          </a:p>
          <a:p>
            <a:r>
              <a:rPr lang="en-US" dirty="0"/>
              <a:t>Problems</a:t>
            </a:r>
          </a:p>
          <a:p>
            <a:pPr marL="285750" indent="-285750">
              <a:buFontTx/>
              <a:buChar char="-"/>
            </a:pPr>
            <a:r>
              <a:rPr lang="en-US" dirty="0"/>
              <a:t>Too expensive: many paths, maybe an unbounded set!</a:t>
            </a:r>
          </a:p>
          <a:p>
            <a:pPr marL="285750" indent="-285750">
              <a:buFontTx/>
              <a:buChar char="-"/>
            </a:pPr>
            <a:r>
              <a:rPr lang="en-US" dirty="0"/>
              <a:t>Many program configurations even on a single path!</a:t>
            </a:r>
          </a:p>
        </p:txBody>
      </p:sp>
    </p:spTree>
    <p:extLst>
      <p:ext uri="{BB962C8B-B14F-4D97-AF65-F5344CB8AC3E}">
        <p14:creationId xmlns:p14="http://schemas.microsoft.com/office/powerpoint/2010/main" val="770376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1285095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Abstracting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Abstracting control</a:t>
            </a:r>
          </a:p>
        </p:txBody>
      </p:sp>
    </p:spTree>
    <p:extLst>
      <p:ext uri="{BB962C8B-B14F-4D97-AF65-F5344CB8AC3E}">
        <p14:creationId xmlns:p14="http://schemas.microsoft.com/office/powerpoint/2010/main" val="1987856381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Art of 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Class Progress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584127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Enumerating All program configurations is too expensive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6321A-C869-AC30-9C65-9F45187003D0}"/>
              </a:ext>
            </a:extLst>
          </p:cNvPr>
          <p:cNvSpPr txBox="1"/>
          <p:nvPr/>
        </p:nvSpPr>
        <p:spPr>
          <a:xfrm>
            <a:off x="863137" y="2579237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The trick is getting an approximation of the program’s behavior that is both…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Picture 8" descr="Colorful art of a guitar&#10;&#10;Description automatically generated with medium confidence">
            <a:extLst>
              <a:ext uri="{FF2B5EF4-FFF2-40B4-BE49-F238E27FC236}">
                <a16:creationId xmlns:a16="http://schemas.microsoft.com/office/drawing/2014/main" id="{667F71CD-9A94-0771-0874-D853CF63C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958" y="1750509"/>
            <a:ext cx="4514850" cy="33813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437146-F175-2A12-4271-4AD3DA07C975}"/>
              </a:ext>
            </a:extLst>
          </p:cNvPr>
          <p:cNvSpPr txBox="1"/>
          <p:nvPr/>
        </p:nvSpPr>
        <p:spPr>
          <a:xfrm>
            <a:off x="863137" y="4094033"/>
            <a:ext cx="5028299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accent2"/>
                </a:solidFill>
              </a:rPr>
              <a:t>A complete approximation of program behavior </a:t>
            </a:r>
          </a:p>
          <a:p>
            <a:pPr algn="ctr"/>
            <a:r>
              <a:rPr lang="en-US" i="1" dirty="0">
                <a:solidFill>
                  <a:schemeClr val="accent2"/>
                </a:solidFill>
              </a:rPr>
              <a:t>= </a:t>
            </a:r>
          </a:p>
          <a:p>
            <a:pPr algn="ctr"/>
            <a:r>
              <a:rPr lang="en-US" i="1" dirty="0">
                <a:solidFill>
                  <a:schemeClr val="accent2"/>
                </a:solidFill>
              </a:rPr>
              <a:t>an </a:t>
            </a:r>
            <a:r>
              <a:rPr lang="en-US" b="1" i="1" dirty="0">
                <a:solidFill>
                  <a:schemeClr val="accent2"/>
                </a:solidFill>
              </a:rPr>
              <a:t>over</a:t>
            </a:r>
            <a:r>
              <a:rPr lang="en-US" i="1" dirty="0">
                <a:solidFill>
                  <a:schemeClr val="accent2"/>
                </a:solidFill>
              </a:rPr>
              <a:t>-approximation of program behavior </a:t>
            </a:r>
            <a:endParaRPr lang="en-US" i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96FFF-5B4C-30E4-291E-B3D516CC5812}"/>
              </a:ext>
            </a:extLst>
          </p:cNvPr>
          <p:cNvSpPr txBox="1"/>
          <p:nvPr/>
        </p:nvSpPr>
        <p:spPr>
          <a:xfrm>
            <a:off x="935756" y="3191907"/>
            <a:ext cx="2519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</a:t>
            </a:r>
            <a:r>
              <a:rPr lang="en-US"/>
              <a:t>omplete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A27434-420B-D1C0-70F6-DE2F45B746CD}"/>
              </a:ext>
            </a:extLst>
          </p:cNvPr>
          <p:cNvSpPr txBox="1"/>
          <p:nvPr/>
        </p:nvSpPr>
        <p:spPr>
          <a:xfrm>
            <a:off x="935756" y="3534550"/>
            <a:ext cx="5392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Close enough to avoid too many false positives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FC6F57B-E32D-603E-19BF-24C60A9BAD0E}"/>
              </a:ext>
            </a:extLst>
          </p:cNvPr>
          <p:cNvSpPr/>
          <p:nvPr/>
        </p:nvSpPr>
        <p:spPr>
          <a:xfrm>
            <a:off x="293437" y="3399850"/>
            <a:ext cx="682332" cy="1178287"/>
          </a:xfrm>
          <a:custGeom>
            <a:avLst/>
            <a:gdLst>
              <a:gd name="connsiteX0" fmla="*/ 553457 w 682332"/>
              <a:gd name="connsiteY0" fmla="*/ 1178287 h 1178287"/>
              <a:gd name="connsiteX1" fmla="*/ 1135 w 682332"/>
              <a:gd name="connsiteY1" fmla="*/ 865304 h 1178287"/>
              <a:gd name="connsiteX2" fmla="*/ 682332 w 682332"/>
              <a:gd name="connsiteY2" fmla="*/ 0 h 117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2332" h="1178287">
                <a:moveTo>
                  <a:pt x="553457" y="1178287"/>
                </a:moveTo>
                <a:cubicBezTo>
                  <a:pt x="266556" y="1119986"/>
                  <a:pt x="-20344" y="1061685"/>
                  <a:pt x="1135" y="865304"/>
                </a:cubicBezTo>
                <a:cubicBezTo>
                  <a:pt x="22614" y="668923"/>
                  <a:pt x="352473" y="334461"/>
                  <a:pt x="682332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32E2-5FB5-DD41-2E49-15FBB26D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6C8CF-DB5B-13DC-ACAD-9D351AA3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Modelling VALUES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23F42-0730-DA33-58BF-616F39C5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0E04B23-4621-D403-B097-A9910E23CCB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Abstracting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5000F3-5645-DC84-38DE-D49E808EA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6" t="-3228" b="947"/>
          <a:stretch>
            <a:fillRect/>
          </a:stretch>
        </p:blipFill>
        <p:spPr>
          <a:xfrm>
            <a:off x="2169918" y="1172785"/>
            <a:ext cx="3276609" cy="1400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3DC2A1-6257-5C64-811B-2E2708758B62}"/>
              </a:ext>
            </a:extLst>
          </p:cNvPr>
          <p:cNvSpPr txBox="1"/>
          <p:nvPr/>
        </p:nvSpPr>
        <p:spPr>
          <a:xfrm>
            <a:off x="6341423" y="2149433"/>
            <a:ext cx="417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the values a location MIGHT hold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FC7CEB-A990-E38F-BDAA-5776ED918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07" y="3204913"/>
            <a:ext cx="2797702" cy="9579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A26C5B-7129-E22C-00CB-404B65CE5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07" y="4794380"/>
            <a:ext cx="2770487" cy="11865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B7F2DC6-D218-7511-C168-A6876DCE4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2885" y="3172255"/>
            <a:ext cx="4006048" cy="9906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E3919A-9D7B-897D-921D-0F0910A6D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784" y="4772608"/>
            <a:ext cx="4044149" cy="12083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0897E0-8AAB-CA39-78C1-9972C8BC8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6791" y="3176768"/>
            <a:ext cx="3390989" cy="95796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C1014D1-13F7-3F32-2E0E-90BAC262E4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791" y="4772608"/>
            <a:ext cx="3456305" cy="74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89970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88F4-9511-1BAE-079F-A7185E2B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E4032-19FB-DADF-CAC5-A43EF9E84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Modelling Instructions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E2990D-9369-289A-CC2D-B08DC82B9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9883E59-276A-772A-A980-DC2D882479D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Abstracting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F2C83-3B2A-74AE-C106-CA9545D30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6" t="-3228" b="947"/>
          <a:stretch>
            <a:fillRect/>
          </a:stretch>
        </p:blipFill>
        <p:spPr>
          <a:xfrm>
            <a:off x="2169918" y="1172785"/>
            <a:ext cx="3276609" cy="14006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F998D2-486D-6100-614F-0606CDF55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07" y="3204913"/>
            <a:ext cx="2797702" cy="9579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992F76-295A-9EBC-B3A6-034C35056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07" y="4794380"/>
            <a:ext cx="2770487" cy="11865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BA3C889-6541-D4A4-A169-C16B0FDE6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2885" y="3172255"/>
            <a:ext cx="4006048" cy="9906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FEBC4B-C3AD-E07B-9337-B808C3D1CC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784" y="4772608"/>
            <a:ext cx="4044149" cy="12083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D038AB-C2ED-205D-F0C2-6FD2666884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6791" y="4802360"/>
            <a:ext cx="3390989" cy="95796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5AA150C-564B-973E-6F4B-61AF9734F2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791" y="3183300"/>
            <a:ext cx="3456305" cy="74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24065"/>
      </p:ext>
    </p:extLst>
  </p:cSld>
  <p:clrMapOvr>
    <a:masterClrMapping/>
  </p:clrMapOvr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712C1-30A3-2849-FB36-DDEF1DBD7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D2F9C-A61C-6B9F-59CA-37F136995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Modelling Instructions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72B855-19D0-6126-E1B8-CFD0E72F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0FFF19F-D721-6875-F133-73B3E209D1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Abstracting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C9C6C4-2564-6457-CEE5-71A29C773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51" y="1583504"/>
            <a:ext cx="4778954" cy="1066828"/>
          </a:xfrm>
          <a:prstGeom prst="rect">
            <a:avLst/>
          </a:prstGeom>
        </p:spPr>
      </p:pic>
      <p:pic>
        <p:nvPicPr>
          <p:cNvPr id="1026" name="Picture 2" descr="Grandma Finds The Internet Meme Generator - Imgflip">
            <a:extLst>
              <a:ext uri="{FF2B5EF4-FFF2-40B4-BE49-F238E27FC236}">
                <a16:creationId xmlns:a16="http://schemas.microsoft.com/office/drawing/2014/main" id="{B8431329-1C97-1395-C379-858F60CD4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628" y="3073400"/>
            <a:ext cx="3998686" cy="29990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16AB1C-EBC2-EE81-DFCB-3E064BF1F83F}"/>
              </a:ext>
            </a:extLst>
          </p:cNvPr>
          <p:cNvSpPr txBox="1"/>
          <p:nvPr/>
        </p:nvSpPr>
        <p:spPr>
          <a:xfrm rot="826942">
            <a:off x="2140857" y="5225143"/>
            <a:ext cx="21868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err="1"/>
              <a:t>mul</a:t>
            </a:r>
            <a:r>
              <a:rPr lang="en-US" sz="2400" b="1" dirty="0"/>
              <a:t> instruction</a:t>
            </a:r>
          </a:p>
        </p:txBody>
      </p:sp>
      <p:pic>
        <p:nvPicPr>
          <p:cNvPr id="1028" name="Picture 4" descr="Transformers | LOGO Comics Wiki | Fandom">
            <a:extLst>
              <a:ext uri="{FF2B5EF4-FFF2-40B4-BE49-F238E27FC236}">
                <a16:creationId xmlns:a16="http://schemas.microsoft.com/office/drawing/2014/main" id="{1BA7790E-6C4A-352F-D0E4-0D0D6C084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737" y="3128089"/>
            <a:ext cx="2312759" cy="208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57314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dataflow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Class Progress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916759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View instructions as transformers of program 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F55D3-3CDA-76F0-61F7-D652CF88C615}"/>
              </a:ext>
            </a:extLst>
          </p:cNvPr>
          <p:cNvSpPr txBox="1"/>
          <p:nvPr/>
        </p:nvSpPr>
        <p:spPr>
          <a:xfrm>
            <a:off x="1215109" y="2902773"/>
            <a:ext cx="2769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Flow-insensitive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05A94-9492-9193-BFD9-470B53DCEAAB}"/>
              </a:ext>
            </a:extLst>
          </p:cNvPr>
          <p:cNvSpPr txBox="1"/>
          <p:nvPr/>
        </p:nvSpPr>
        <p:spPr>
          <a:xfrm>
            <a:off x="8455643" y="2902773"/>
            <a:ext cx="2533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Path-sensitive analysis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DE33D-1B52-CFA1-5C6B-285BCE6D3CE2}"/>
              </a:ext>
            </a:extLst>
          </p:cNvPr>
          <p:cNvSpPr txBox="1"/>
          <p:nvPr/>
        </p:nvSpPr>
        <p:spPr>
          <a:xfrm>
            <a:off x="4953709" y="2902773"/>
            <a:ext cx="248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Flow-sensitive </a:t>
            </a:r>
            <a:r>
              <a:rPr lang="en-US" dirty="0"/>
              <a:t>analysis</a:t>
            </a:r>
          </a:p>
        </p:txBody>
      </p:sp>
      <p:pic>
        <p:nvPicPr>
          <p:cNvPr id="15" name="Picture 14" descr="A cartoon of chairs in a room&#10;&#10;Description automatically generated">
            <a:extLst>
              <a:ext uri="{FF2B5EF4-FFF2-40B4-BE49-F238E27FC236}">
                <a16:creationId xmlns:a16="http://schemas.microsoft.com/office/drawing/2014/main" id="{8B7F10B6-310A-EC83-9E0E-58749CD5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78" r="36944"/>
          <a:stretch/>
        </p:blipFill>
        <p:spPr>
          <a:xfrm>
            <a:off x="1547622" y="3289820"/>
            <a:ext cx="2104961" cy="3000375"/>
          </a:xfrm>
          <a:prstGeom prst="rect">
            <a:avLst/>
          </a:prstGeom>
        </p:spPr>
      </p:pic>
      <p:pic>
        <p:nvPicPr>
          <p:cNvPr id="16" name="Picture 15" descr="A cartoon of chairs in a room&#10;&#10;Description automatically generated">
            <a:extLst>
              <a:ext uri="{FF2B5EF4-FFF2-40B4-BE49-F238E27FC236}">
                <a16:creationId xmlns:a16="http://schemas.microsoft.com/office/drawing/2014/main" id="{300C2E6B-9D29-38C2-8723-58060D992F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291" r="8767"/>
          <a:stretch/>
        </p:blipFill>
        <p:spPr>
          <a:xfrm>
            <a:off x="8853930" y="3289819"/>
            <a:ext cx="1736747" cy="3000375"/>
          </a:xfrm>
          <a:prstGeom prst="rect">
            <a:avLst/>
          </a:prstGeom>
        </p:spPr>
      </p:pic>
      <p:pic>
        <p:nvPicPr>
          <p:cNvPr id="19" name="Picture 18" descr="A cartoon of chairs in a room&#10;&#10;Description automatically generated">
            <a:extLst>
              <a:ext uri="{FF2B5EF4-FFF2-40B4-BE49-F238E27FC236}">
                <a16:creationId xmlns:a16="http://schemas.microsoft.com/office/drawing/2014/main" id="{6536C060-909F-E215-7A26-744EF25EE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79" r="71058"/>
          <a:stretch/>
        </p:blipFill>
        <p:spPr>
          <a:xfrm>
            <a:off x="5493170" y="3289819"/>
            <a:ext cx="1407975" cy="30003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DF9CF7F-6CC1-EF4D-B312-4EEB11180C5C}"/>
              </a:ext>
            </a:extLst>
          </p:cNvPr>
          <p:cNvSpPr txBox="1"/>
          <p:nvPr/>
        </p:nvSpPr>
        <p:spPr>
          <a:xfrm>
            <a:off x="1852324" y="6377373"/>
            <a:ext cx="133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 squishy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7A16DC-C045-49AB-05E2-F1AE14426A4B}"/>
              </a:ext>
            </a:extLst>
          </p:cNvPr>
          <p:cNvSpPr txBox="1"/>
          <p:nvPr/>
        </p:nvSpPr>
        <p:spPr>
          <a:xfrm>
            <a:off x="9178774" y="6373470"/>
            <a:ext cx="1053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 hard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26BA62-54A2-10A7-9797-614AE1BD0692}"/>
              </a:ext>
            </a:extLst>
          </p:cNvPr>
          <p:cNvSpPr txBox="1"/>
          <p:nvPr/>
        </p:nvSpPr>
        <p:spPr>
          <a:xfrm>
            <a:off x="5710990" y="6373470"/>
            <a:ext cx="1100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Just right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2B16ED-23CD-6DBA-BDE4-4F28009422CF}"/>
              </a:ext>
            </a:extLst>
          </p:cNvPr>
          <p:cNvSpPr txBox="1"/>
          <p:nvPr/>
        </p:nvSpPr>
        <p:spPr>
          <a:xfrm>
            <a:off x="882688" y="2288053"/>
            <a:ext cx="720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Several dimensions to tune the state space, we started describing one:</a:t>
            </a:r>
          </a:p>
        </p:txBody>
      </p:sp>
    </p:spTree>
    <p:extLst>
      <p:ext uri="{BB962C8B-B14F-4D97-AF65-F5344CB8AC3E}">
        <p14:creationId xmlns:p14="http://schemas.microsoft.com/office/powerpoint/2010/main" val="9671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0" grpId="0"/>
      <p:bldP spid="21" grpId="0"/>
      <p:bldP spid="22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171578"/>
            <a:ext cx="1217222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Flow-Sensitive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175369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802612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Consider the order of instructions along ANY Feasible control flow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6321A-C869-AC30-9C65-9F45187003D0}"/>
              </a:ext>
            </a:extLst>
          </p:cNvPr>
          <p:cNvSpPr txBox="1"/>
          <p:nvPr/>
        </p:nvSpPr>
        <p:spPr>
          <a:xfrm>
            <a:off x="863136" y="2469710"/>
            <a:ext cx="8585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Glom together results of multiple paths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358374-76DF-6D07-BBB7-687571726CD4}"/>
              </a:ext>
            </a:extLst>
          </p:cNvPr>
          <p:cNvSpPr txBox="1">
            <a:spLocks/>
          </p:cNvSpPr>
          <p:nvPr/>
        </p:nvSpPr>
        <p:spPr>
          <a:xfrm>
            <a:off x="810004" y="3241083"/>
            <a:ext cx="802612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For now, let’s start simple: analysis within a Basic Block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497E0-61D8-F17B-9654-BFEE25734CB4}"/>
              </a:ext>
            </a:extLst>
          </p:cNvPr>
          <p:cNvSpPr txBox="1"/>
          <p:nvPr/>
        </p:nvSpPr>
        <p:spPr>
          <a:xfrm>
            <a:off x="880523" y="3941543"/>
            <a:ext cx="8585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Known as local analysis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94089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3629327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Intuition: Flow-sensitive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Local Flow-sensitive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Flow-sensitive analysis</a:t>
            </a:r>
          </a:p>
        </p:txBody>
      </p:sp>
    </p:spTree>
    <p:extLst>
      <p:ext uri="{BB962C8B-B14F-4D97-AF65-F5344CB8AC3E}">
        <p14:creationId xmlns:p14="http://schemas.microsoft.com/office/powerpoint/2010/main" val="1702982703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Composing Transfer Functions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739822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Statements Compose Naturally with each other (within a Basic Block)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49850-555C-9579-6106-23B3BAA81C7E}"/>
              </a:ext>
            </a:extLst>
          </p:cNvPr>
          <p:cNvSpPr txBox="1"/>
          <p:nvPr/>
        </p:nvSpPr>
        <p:spPr>
          <a:xfrm>
            <a:off x="2578447" y="3638918"/>
            <a:ext cx="14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x = y 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6E9C6-105C-F1D1-05E2-59EF5F14F3AE}"/>
              </a:ext>
            </a:extLst>
          </p:cNvPr>
          <p:cNvSpPr/>
          <p:nvPr/>
        </p:nvSpPr>
        <p:spPr>
          <a:xfrm>
            <a:off x="2932671" y="3235502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 has the value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8E7D8-7B23-4185-2735-05518DBD103C}"/>
              </a:ext>
            </a:extLst>
          </p:cNvPr>
          <p:cNvSpPr/>
          <p:nvPr/>
        </p:nvSpPr>
        <p:spPr>
          <a:xfrm>
            <a:off x="2932671" y="4740882"/>
            <a:ext cx="1877565" cy="924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 has the value 1</a:t>
            </a:r>
          </a:p>
          <a:p>
            <a:pPr algn="ctr"/>
            <a:r>
              <a:rPr lang="en-US" dirty="0"/>
              <a:t>y has the value 1</a:t>
            </a:r>
          </a:p>
          <a:p>
            <a:pPr algn="ctr"/>
            <a:r>
              <a:rPr lang="en-US" dirty="0"/>
              <a:t>z has the value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D75D3-F4BF-E131-5A73-D467409220B5}"/>
              </a:ext>
            </a:extLst>
          </p:cNvPr>
          <p:cNvSpPr txBox="1"/>
          <p:nvPr/>
        </p:nvSpPr>
        <p:spPr>
          <a:xfrm>
            <a:off x="2891481" y="2913985"/>
            <a:ext cx="94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state 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75A401-6B01-36B6-4E3E-D0436929BFA5}"/>
              </a:ext>
            </a:extLst>
          </p:cNvPr>
          <p:cNvSpPr txBox="1"/>
          <p:nvPr/>
        </p:nvSpPr>
        <p:spPr>
          <a:xfrm>
            <a:off x="2895597" y="4409158"/>
            <a:ext cx="1006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state M’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C259D-283F-4D35-F428-2B5384DB13DE}"/>
              </a:ext>
            </a:extLst>
          </p:cNvPr>
          <p:cNvSpPr txBox="1"/>
          <p:nvPr/>
        </p:nvSpPr>
        <p:spPr>
          <a:xfrm>
            <a:off x="2582564" y="3939601"/>
            <a:ext cx="146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2</a:t>
            </a:r>
            <a:r>
              <a:rPr lang="en-US" dirty="0"/>
              <a:t>: z = x ;</a:t>
            </a:r>
          </a:p>
        </p:txBody>
      </p:sp>
      <p:pic>
        <p:nvPicPr>
          <p:cNvPr id="18" name="Picture 17" descr="A green and black sign&#10;&#10;Description automatically generated">
            <a:extLst>
              <a:ext uri="{FF2B5EF4-FFF2-40B4-BE49-F238E27FC236}">
                <a16:creationId xmlns:a16="http://schemas.microsoft.com/office/drawing/2014/main" id="{DFD1B99F-3F14-68F9-9082-4A425AA51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058" y="3451281"/>
            <a:ext cx="2112054" cy="1331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208BCB-EEB0-7950-FBA1-EC2B1F7F52C0}"/>
              </a:ext>
            </a:extLst>
          </p:cNvPr>
          <p:cNvSpPr txBox="1"/>
          <p:nvPr/>
        </p:nvSpPr>
        <p:spPr>
          <a:xfrm>
            <a:off x="8135137" y="3738215"/>
            <a:ext cx="3286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now, we’ll only think about </a:t>
            </a:r>
          </a:p>
          <a:p>
            <a:r>
              <a:rPr lang="en-US" dirty="0"/>
              <a:t>analysis within a BBL</a:t>
            </a:r>
          </a:p>
        </p:txBody>
      </p:sp>
    </p:spTree>
    <p:extLst>
      <p:ext uri="{BB962C8B-B14F-4D97-AF65-F5344CB8AC3E}">
        <p14:creationId xmlns:p14="http://schemas.microsoft.com/office/powerpoint/2010/main" val="294961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 Early Win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739822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Even with this Very Simple Concept, might be able to detect some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49850-555C-9579-6106-23B3BAA81C7E}"/>
              </a:ext>
            </a:extLst>
          </p:cNvPr>
          <p:cNvSpPr txBox="1"/>
          <p:nvPr/>
        </p:nvSpPr>
        <p:spPr>
          <a:xfrm>
            <a:off x="2578447" y="3591696"/>
            <a:ext cx="14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x = y 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6E9C6-105C-F1D1-05E2-59EF5F14F3AE}"/>
              </a:ext>
            </a:extLst>
          </p:cNvPr>
          <p:cNvSpPr/>
          <p:nvPr/>
        </p:nvSpPr>
        <p:spPr>
          <a:xfrm>
            <a:off x="2932671" y="3328326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 has the value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D75D3-F4BF-E131-5A73-D467409220B5}"/>
              </a:ext>
            </a:extLst>
          </p:cNvPr>
          <p:cNvSpPr txBox="1"/>
          <p:nvPr/>
        </p:nvSpPr>
        <p:spPr>
          <a:xfrm>
            <a:off x="2891481" y="3006809"/>
            <a:ext cx="94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state 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C259D-283F-4D35-F428-2B5384DB13DE}"/>
              </a:ext>
            </a:extLst>
          </p:cNvPr>
          <p:cNvSpPr txBox="1"/>
          <p:nvPr/>
        </p:nvSpPr>
        <p:spPr>
          <a:xfrm>
            <a:off x="2582564" y="4487998"/>
            <a:ext cx="1470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2</a:t>
            </a:r>
            <a:r>
              <a:rPr lang="en-US" dirty="0"/>
              <a:t>: z = 0 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DF04FD-38E2-1150-74EE-4E27B5BAA3CB}"/>
              </a:ext>
            </a:extLst>
          </p:cNvPr>
          <p:cNvSpPr txBox="1"/>
          <p:nvPr/>
        </p:nvSpPr>
        <p:spPr>
          <a:xfrm>
            <a:off x="2586680" y="5426548"/>
            <a:ext cx="1808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3</a:t>
            </a:r>
            <a:r>
              <a:rPr lang="en-US" dirty="0"/>
              <a:t>: p = 1 / z 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81A9FB-491B-B234-027A-A11937B36444}"/>
                  </a:ext>
                </a:extLst>
              </p:cNvPr>
              <p:cNvSpPr txBox="1"/>
              <p:nvPr/>
            </p:nvSpPr>
            <p:spPr>
              <a:xfrm>
                <a:off x="3761939" y="3908654"/>
                <a:ext cx="14078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xmlns:a="http://schemas.openxmlformats.org/drawingml/2006/main" lang="en-US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81A9FB-491B-B234-027A-A11937B36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939" y="3908654"/>
                <a:ext cx="1407821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30380F-F23C-8853-7AA2-15A908CDB9C0}"/>
                  </a:ext>
                </a:extLst>
              </p:cNvPr>
              <p:cNvSpPr txBox="1"/>
              <p:nvPr/>
            </p:nvSpPr>
            <p:spPr>
              <a:xfrm>
                <a:off x="3728153" y="5918384"/>
                <a:ext cx="1215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𝑪𝑹𝑨𝑺𝑯</m:t>
                      </m:r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?!</m:t>
                      </m:r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30380F-F23C-8853-7AA2-15A908CDB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153" y="5918384"/>
                <a:ext cx="121539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A2C17-8FD2-64DA-87EF-0239A5241FCA}"/>
                  </a:ext>
                </a:extLst>
              </p:cNvPr>
              <p:cNvSpPr txBox="1"/>
              <p:nvPr/>
            </p:nvSpPr>
            <p:spPr>
              <a:xfrm>
                <a:off x="3685737" y="4921030"/>
                <a:ext cx="2016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xmlns:a="http://schemas.openxmlformats.org/drawingml/2006/main" lang="en-US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A2C17-8FD2-64DA-87EF-0239A5241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737" y="4921030"/>
                <a:ext cx="2016193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29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6" grpId="0"/>
      <p:bldP spid="5" grpId="0"/>
      <p:bldP spid="8" grpId="0"/>
      <p:bldP spid="14" grpId="0"/>
      <p:bldP spid="15" grpId="0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Formalizing Transfer Functions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If we want to Build an Automated (Local) Dataflow analysis, we need programmatic Precision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FD109-2D9C-90DA-A800-F1343E4D724B}"/>
              </a:ext>
            </a:extLst>
          </p:cNvPr>
          <p:cNvSpPr txBox="1"/>
          <p:nvPr/>
        </p:nvSpPr>
        <p:spPr>
          <a:xfrm>
            <a:off x="2578447" y="4539051"/>
            <a:ext cx="1608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k += 1 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7B31B4-ECDB-0CD5-9124-C645F741DAFF}"/>
              </a:ext>
            </a:extLst>
          </p:cNvPr>
          <p:cNvSpPr/>
          <p:nvPr/>
        </p:nvSpPr>
        <p:spPr>
          <a:xfrm>
            <a:off x="2932671" y="4135635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 state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993C43-EE61-8A01-CC25-B8DC5C87DE95}"/>
              </a:ext>
            </a:extLst>
          </p:cNvPr>
          <p:cNvSpPr/>
          <p:nvPr/>
        </p:nvSpPr>
        <p:spPr>
          <a:xfrm>
            <a:off x="2932671" y="5122026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 state M’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0AD4C-AE7B-A65E-389C-E6761CAD693C}"/>
              </a:ext>
            </a:extLst>
          </p:cNvPr>
          <p:cNvSpPr txBox="1"/>
          <p:nvPr/>
        </p:nvSpPr>
        <p:spPr>
          <a:xfrm>
            <a:off x="863136" y="2970450"/>
            <a:ext cx="5685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Some sort of specification of what a statement does</a:t>
            </a:r>
          </a:p>
          <a:p>
            <a:pPr marL="285750" indent="-285750">
              <a:buFontTx/>
              <a:buChar char="-"/>
            </a:pPr>
            <a:r>
              <a:rPr lang="en-US" dirty="0"/>
              <a:t>A statement is a memory state transformer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DBEEA0-CC0D-B48B-9C54-F4A45D735947}"/>
              </a:ext>
            </a:extLst>
          </p:cNvPr>
          <p:cNvGrpSpPr/>
          <p:nvPr/>
        </p:nvGrpSpPr>
        <p:grpSpPr>
          <a:xfrm rot="439646">
            <a:off x="7160739" y="1794925"/>
            <a:ext cx="4197179" cy="2636106"/>
            <a:chOff x="6161902" y="2485920"/>
            <a:chExt cx="4983892" cy="3410465"/>
          </a:xfrm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C8D78103-3F06-A7D5-03BF-118DF2EB2CF9}"/>
                </a:ext>
              </a:extLst>
            </p:cNvPr>
            <p:cNvSpPr/>
            <p:nvPr/>
          </p:nvSpPr>
          <p:spPr>
            <a:xfrm>
              <a:off x="6161902" y="2485920"/>
              <a:ext cx="4983892" cy="3410465"/>
            </a:xfrm>
            <a:prstGeom prst="cloud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D993644-6E27-8982-765B-959438DD0432}"/>
                </a:ext>
              </a:extLst>
            </p:cNvPr>
            <p:cNvSpPr/>
            <p:nvPr/>
          </p:nvSpPr>
          <p:spPr>
            <a:xfrm>
              <a:off x="9938924" y="4189778"/>
              <a:ext cx="642551" cy="5878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859E4C5-C3C7-6B47-B41A-EE4D0FD604A7}"/>
              </a:ext>
            </a:extLst>
          </p:cNvPr>
          <p:cNvSpPr txBox="1"/>
          <p:nvPr/>
        </p:nvSpPr>
        <p:spPr>
          <a:xfrm>
            <a:off x="8128688" y="2500139"/>
            <a:ext cx="2060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Need a semantics!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6A63CC-3A3C-FC09-013C-26F08ED16F34}"/>
              </a:ext>
            </a:extLst>
          </p:cNvPr>
          <p:cNvSpPr txBox="1"/>
          <p:nvPr/>
        </p:nvSpPr>
        <p:spPr>
          <a:xfrm>
            <a:off x="7584991" y="2834316"/>
            <a:ext cx="3665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Representation mapping (large) </a:t>
            </a:r>
          </a:p>
          <a:p>
            <a:r>
              <a:rPr lang="en-US" dirty="0"/>
              <a:t>set of memory states to each other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08B3E6-EFBD-9374-BE78-F23D161C51AD}"/>
              </a:ext>
            </a:extLst>
          </p:cNvPr>
          <p:cNvSpPr txBox="1"/>
          <p:nvPr/>
        </p:nvSpPr>
        <p:spPr>
          <a:xfrm>
            <a:off x="7644714" y="4529441"/>
            <a:ext cx="359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 somewhat on the analysis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5160E3-D2AC-86A7-E121-6016744B53D7}"/>
              </a:ext>
            </a:extLst>
          </p:cNvPr>
          <p:cNvSpPr txBox="1"/>
          <p:nvPr/>
        </p:nvSpPr>
        <p:spPr>
          <a:xfrm>
            <a:off x="7632355" y="5233780"/>
            <a:ext cx="4065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Keep states manageable</a:t>
            </a:r>
          </a:p>
          <a:p>
            <a:pPr marL="285750" indent="-285750">
              <a:buFontTx/>
              <a:buChar char="-"/>
            </a:pPr>
            <a:r>
              <a:rPr lang="en-US" dirty="0"/>
              <a:t>Handle the uncertainty inherent in static analysis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433F2D-0B47-97D3-B62A-91F0FF3C2142}"/>
              </a:ext>
            </a:extLst>
          </p:cNvPr>
          <p:cNvSpPr txBox="1"/>
          <p:nvPr/>
        </p:nvSpPr>
        <p:spPr>
          <a:xfrm>
            <a:off x="7669422" y="4858956"/>
            <a:ext cx="8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Goals:</a:t>
            </a:r>
          </a:p>
        </p:txBody>
      </p:sp>
    </p:spTree>
    <p:extLst>
      <p:ext uri="{BB962C8B-B14F-4D97-AF65-F5344CB8AC3E}">
        <p14:creationId xmlns:p14="http://schemas.microsoft.com/office/powerpoint/2010/main" val="93129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4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Memory As Value </a:t>
            </a:r>
            <a:r>
              <a:rPr lang="en-US" sz="3400" b="1" dirty="0" err="1"/>
              <a:t>SEts</a:t>
            </a:r>
            <a:endParaRPr lang="en-US" sz="3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Let each memory Location correspond to a Set of Values it might Contain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FD109-2D9C-90DA-A800-F1343E4D724B}"/>
              </a:ext>
            </a:extLst>
          </p:cNvPr>
          <p:cNvSpPr txBox="1"/>
          <p:nvPr/>
        </p:nvSpPr>
        <p:spPr>
          <a:xfrm>
            <a:off x="2578447" y="4539051"/>
            <a:ext cx="1608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k += 1 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7B31B4-ECDB-0CD5-9124-C645F741DAFF}"/>
              </a:ext>
            </a:extLst>
          </p:cNvPr>
          <p:cNvSpPr/>
          <p:nvPr/>
        </p:nvSpPr>
        <p:spPr>
          <a:xfrm>
            <a:off x="2932671" y="4135635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 state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993C43-EE61-8A01-CC25-B8DC5C87DE95}"/>
              </a:ext>
            </a:extLst>
          </p:cNvPr>
          <p:cNvSpPr/>
          <p:nvPr/>
        </p:nvSpPr>
        <p:spPr>
          <a:xfrm>
            <a:off x="2932671" y="5122026"/>
            <a:ext cx="1877565" cy="266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 state M’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7DA9A-2CBC-A3D3-99E4-B01C981B100B}"/>
              </a:ext>
            </a:extLst>
          </p:cNvPr>
          <p:cNvSpPr txBox="1"/>
          <p:nvPr/>
        </p:nvSpPr>
        <p:spPr>
          <a:xfrm>
            <a:off x="863136" y="2698599"/>
            <a:ext cx="5685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Define (informally) transfer functions as mapping elements of M to elements of M’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5E38D5-7334-B8FD-6373-59295F799AAA}"/>
                  </a:ext>
                </a:extLst>
              </p:cNvPr>
              <p:cNvSpPr txBox="1"/>
              <p:nvPr/>
            </p:nvSpPr>
            <p:spPr>
              <a:xfrm>
                <a:off x="5141642" y="4048812"/>
                <a:ext cx="952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:{1}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5E38D5-7334-B8FD-6373-59295F799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42" y="4048812"/>
                <a:ext cx="952056" cy="369332"/>
              </a:xfrm>
              <a:prstGeom prst="rect">
                <a:avLst/>
              </a:prstGeom>
              <a:blipFill>
                <a:blip r:embed="rId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9154FF-AF11-A42A-0084-945BA042A6B0}"/>
                  </a:ext>
                </a:extLst>
              </p:cNvPr>
              <p:cNvSpPr txBox="1"/>
              <p:nvPr/>
            </p:nvSpPr>
            <p:spPr>
              <a:xfrm>
                <a:off x="5168008" y="5122026"/>
                <a:ext cx="952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:{2}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9154FF-AF11-A42A-0084-945BA042A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008" y="5122026"/>
                <a:ext cx="952056" cy="369332"/>
              </a:xfrm>
              <a:prstGeom prst="rect">
                <a:avLst/>
              </a:prstGeom>
              <a:blipFill>
                <a:blip r:embed="rId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AD3929-5175-E798-7F83-5EB59C6B06C1}"/>
                  </a:ext>
                </a:extLst>
              </p:cNvPr>
              <p:cNvSpPr txBox="1"/>
              <p:nvPr/>
            </p:nvSpPr>
            <p:spPr>
              <a:xfrm>
                <a:off x="7567684" y="4044691"/>
                <a:ext cx="1128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:{3,4}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AD3929-5175-E798-7F83-5EB59C6B0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684" y="4044691"/>
                <a:ext cx="1128386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DB8DA94-6B17-238F-9370-866A9F6F8DE7}"/>
                  </a:ext>
                </a:extLst>
              </p:cNvPr>
              <p:cNvSpPr txBox="1"/>
              <p:nvPr/>
            </p:nvSpPr>
            <p:spPr>
              <a:xfrm>
                <a:off x="7594050" y="5117905"/>
                <a:ext cx="1128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:{4,5}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DB8DA94-6B17-238F-9370-866A9F6F8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4050" y="5117905"/>
                <a:ext cx="1128386" cy="369332"/>
              </a:xfrm>
              <a:prstGeom prst="rect">
                <a:avLst/>
              </a:prstGeom>
              <a:blipFill>
                <a:blip r:embed="rId5"/>
                <a:stretch>
                  <a:fillRect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3E51B3C-4E77-6EF6-476C-D034C99E862B}"/>
              </a:ext>
            </a:extLst>
          </p:cNvPr>
          <p:cNvSpPr txBox="1"/>
          <p:nvPr/>
        </p:nvSpPr>
        <p:spPr>
          <a:xfrm rot="21039646">
            <a:off x="7068222" y="1879661"/>
            <a:ext cx="4359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We’re still </a:t>
            </a:r>
            <a:r>
              <a:rPr lang="en-US" b="1" i="1" dirty="0" err="1">
                <a:solidFill>
                  <a:schemeClr val="accent2"/>
                </a:solidFill>
              </a:rPr>
              <a:t>kinda</a:t>
            </a:r>
            <a:r>
              <a:rPr lang="en-US" b="1" i="1" dirty="0">
                <a:solidFill>
                  <a:schemeClr val="accent2"/>
                </a:solidFill>
              </a:rPr>
              <a:t>-dodging the 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larger semantic questions here.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for now, let’s just say we’re using a 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big </a:t>
            </a:r>
            <a:r>
              <a:rPr lang="en-US" b="1" i="1" dirty="0" err="1">
                <a:solidFill>
                  <a:schemeClr val="accent2"/>
                </a:solidFill>
              </a:rPr>
              <a:t>ol</a:t>
            </a:r>
            <a:r>
              <a:rPr lang="en-US" b="1" i="1" dirty="0">
                <a:solidFill>
                  <a:schemeClr val="accent2"/>
                </a:solidFill>
              </a:rPr>
              <a:t>’ if statement to define an operator </a:t>
            </a:r>
          </a:p>
        </p:txBody>
      </p:sp>
    </p:spTree>
    <p:extLst>
      <p:ext uri="{BB962C8B-B14F-4D97-AF65-F5344CB8AC3E}">
        <p14:creationId xmlns:p14="http://schemas.microsoft.com/office/powerpoint/2010/main" val="287570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  <p:bldP spid="23" grpId="0"/>
      <p:bldP spid="24" grpId="0"/>
    </p:bldLst>
  </p:timing>
</p:sld>
</file>

<file path=ppt/slides/slide2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Composing Value </a:t>
            </a:r>
            <a:r>
              <a:rPr lang="en-US" sz="3400" b="1" dirty="0" err="1"/>
              <a:t>SEts</a:t>
            </a:r>
            <a:endParaRPr lang="en-US" sz="34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2B885-2B7C-AFED-6C2E-F0CCA1191692}"/>
              </a:ext>
            </a:extLst>
          </p:cNvPr>
          <p:cNvSpPr txBox="1"/>
          <p:nvPr/>
        </p:nvSpPr>
        <p:spPr>
          <a:xfrm>
            <a:off x="2578447" y="2744407"/>
            <a:ext cx="14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x = y 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2CA05E-9372-E55D-E2FB-DD1A3728CFCD}"/>
              </a:ext>
            </a:extLst>
          </p:cNvPr>
          <p:cNvSpPr txBox="1"/>
          <p:nvPr/>
        </p:nvSpPr>
        <p:spPr>
          <a:xfrm>
            <a:off x="2582564" y="3892379"/>
            <a:ext cx="146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2</a:t>
            </a:r>
            <a:r>
              <a:rPr lang="en-US" dirty="0"/>
              <a:t>: z = x 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C93496-8C4E-C8FD-546C-8ADD1F4FF4AA}"/>
              </a:ext>
            </a:extLst>
          </p:cNvPr>
          <p:cNvSpPr txBox="1"/>
          <p:nvPr/>
        </p:nvSpPr>
        <p:spPr>
          <a:xfrm>
            <a:off x="2586680" y="5090988"/>
            <a:ext cx="1808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3</a:t>
            </a:r>
            <a:r>
              <a:rPr lang="en-US" dirty="0"/>
              <a:t>: p = 1 / z 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1D3E17-738E-0D98-DA2C-08E66FDFBEFE}"/>
                  </a:ext>
                </a:extLst>
              </p:cNvPr>
              <p:cNvSpPr txBox="1"/>
              <p:nvPr/>
            </p:nvSpPr>
            <p:spPr>
              <a:xfrm>
                <a:off x="4049761" y="2213938"/>
                <a:ext cx="1188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1D3E17-738E-0D98-DA2C-08E66FDFB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761" y="2213938"/>
                <a:ext cx="1188210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47590F-0EA2-524C-B795-0BF82D8F9B9F}"/>
                  </a:ext>
                </a:extLst>
              </p:cNvPr>
              <p:cNvSpPr txBox="1"/>
              <p:nvPr/>
            </p:nvSpPr>
            <p:spPr>
              <a:xfrm>
                <a:off x="4056868" y="3274876"/>
                <a:ext cx="20490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:{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47590F-0EA2-524C-B795-0BF82D8F9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868" y="3274876"/>
                <a:ext cx="2049022" cy="369332"/>
              </a:xfrm>
              <a:prstGeom prst="rect">
                <a:avLst/>
              </a:prstGeom>
              <a:blipFill>
                <a:blip r:embed="rId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B972C1-ADCB-16DE-5EAE-1DD252B5F4D1}"/>
                  </a:ext>
                </a:extLst>
              </p:cNvPr>
              <p:cNvSpPr txBox="1"/>
              <p:nvPr/>
            </p:nvSpPr>
            <p:spPr>
              <a:xfrm>
                <a:off x="4044423" y="4471284"/>
                <a:ext cx="2894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:{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B972C1-ADCB-16DE-5EAE-1DD252B5F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423" y="4471284"/>
                <a:ext cx="2894639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35F7A3-58B8-9215-5DF5-845F8DB7843B}"/>
                  </a:ext>
                </a:extLst>
              </p:cNvPr>
              <p:cNvSpPr txBox="1"/>
              <p:nvPr/>
            </p:nvSpPr>
            <p:spPr>
              <a:xfrm>
                <a:off x="4043842" y="5597252"/>
                <a:ext cx="1215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𝑪𝑹𝑨𝑺𝑯</m:t>
                      </m:r>
                      <m:r>
                        <a:rPr xmlns:a="http://schemas.openxmlformats.org/drawingml/2006/main"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?!</m:t>
                      </m:r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35F7A3-58B8-9215-5DF5-845F8DB78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842" y="5597252"/>
                <a:ext cx="121539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30E7055-5778-C706-3B65-B67F27E9A111}"/>
              </a:ext>
            </a:extLst>
          </p:cNvPr>
          <p:cNvSpPr txBox="1"/>
          <p:nvPr/>
        </p:nvSpPr>
        <p:spPr>
          <a:xfrm>
            <a:off x="2670974" y="1748359"/>
            <a:ext cx="2440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0</a:t>
            </a:r>
            <a:r>
              <a:rPr lang="en-US" dirty="0"/>
              <a:t>: y = </a:t>
            </a:r>
            <a:r>
              <a:rPr lang="en-US" dirty="0" err="1"/>
              <a:t>randomBit</a:t>
            </a:r>
            <a:r>
              <a:rPr lang="en-US" dirty="0"/>
              <a:t>()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23561F-B68B-3467-A042-3CBD9DCBF906}"/>
              </a:ext>
            </a:extLst>
          </p:cNvPr>
          <p:cNvSpPr txBox="1"/>
          <p:nvPr/>
        </p:nvSpPr>
        <p:spPr>
          <a:xfrm>
            <a:off x="4124011" y="1208970"/>
            <a:ext cx="3835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(example: assume a 1-bit data size)</a:t>
            </a:r>
          </a:p>
        </p:txBody>
      </p:sp>
    </p:spTree>
    <p:extLst>
      <p:ext uri="{BB962C8B-B14F-4D97-AF65-F5344CB8AC3E}">
        <p14:creationId xmlns:p14="http://schemas.microsoft.com/office/powerpoint/2010/main" val="257899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2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Modelling Uncertainty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7" y="1867437"/>
            <a:ext cx="10645069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 can now handle opaque data somewhat cleanly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0CCFE-6377-E5B3-95A4-7838FC413544}"/>
              </a:ext>
            </a:extLst>
          </p:cNvPr>
          <p:cNvSpPr txBox="1"/>
          <p:nvPr/>
        </p:nvSpPr>
        <p:spPr>
          <a:xfrm>
            <a:off x="905507" y="3239358"/>
            <a:ext cx="14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x = y 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1DC1A-515E-4D63-9067-E6B7DB99E7E7}"/>
              </a:ext>
            </a:extLst>
          </p:cNvPr>
          <p:cNvSpPr txBox="1"/>
          <p:nvPr/>
        </p:nvSpPr>
        <p:spPr>
          <a:xfrm>
            <a:off x="909624" y="4244717"/>
            <a:ext cx="260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2</a:t>
            </a:r>
            <a:r>
              <a:rPr lang="en-US" dirty="0"/>
              <a:t>: z = USER_INPUT 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3F0587-5EEA-9463-B205-DC98973F1BF0}"/>
              </a:ext>
            </a:extLst>
          </p:cNvPr>
          <p:cNvSpPr txBox="1"/>
          <p:nvPr/>
        </p:nvSpPr>
        <p:spPr>
          <a:xfrm>
            <a:off x="913740" y="5342658"/>
            <a:ext cx="1808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3</a:t>
            </a:r>
            <a:r>
              <a:rPr lang="en-US" dirty="0"/>
              <a:t>: p = 1 / z 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191C10-8DDB-7481-0ED5-9C9B955AFDB6}"/>
              </a:ext>
            </a:extLst>
          </p:cNvPr>
          <p:cNvSpPr txBox="1"/>
          <p:nvPr/>
        </p:nvSpPr>
        <p:spPr>
          <a:xfrm>
            <a:off x="6574991" y="3239358"/>
            <a:ext cx="147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1</a:t>
            </a:r>
            <a:r>
              <a:rPr lang="en-US" dirty="0"/>
              <a:t>: x = y 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9686D2-7340-69DF-944A-1C2CB7868D2C}"/>
              </a:ext>
            </a:extLst>
          </p:cNvPr>
          <p:cNvSpPr txBox="1"/>
          <p:nvPr/>
        </p:nvSpPr>
        <p:spPr>
          <a:xfrm>
            <a:off x="6579108" y="4244717"/>
            <a:ext cx="1976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2</a:t>
            </a:r>
            <a:r>
              <a:rPr lang="en-US" dirty="0"/>
              <a:t>: z = global 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1B7F68-F88D-0932-6190-87DB6F044902}"/>
              </a:ext>
            </a:extLst>
          </p:cNvPr>
          <p:cNvSpPr txBox="1"/>
          <p:nvPr/>
        </p:nvSpPr>
        <p:spPr>
          <a:xfrm>
            <a:off x="6583224" y="5342658"/>
            <a:ext cx="1808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Stmt</a:t>
            </a:r>
            <a:r>
              <a:rPr lang="en-US" baseline="-25000" dirty="0"/>
              <a:t>3</a:t>
            </a:r>
            <a:r>
              <a:rPr lang="en-US" dirty="0"/>
              <a:t>: p = 1 / z ;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C21C18-8A21-1B2C-DD50-643E782A3481}"/>
                  </a:ext>
                </a:extLst>
              </p:cNvPr>
              <p:cNvSpPr txBox="1"/>
              <p:nvPr/>
            </p:nvSpPr>
            <p:spPr>
              <a:xfrm>
                <a:off x="1495882" y="3732614"/>
                <a:ext cx="26694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C21C18-8A21-1B2C-DD50-643E782A3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882" y="3732614"/>
                <a:ext cx="2669449" cy="369332"/>
              </a:xfrm>
              <a:prstGeom prst="rect">
                <a:avLst/>
              </a:prstGeom>
              <a:blipFill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903DCB-5C1E-4F80-E0F4-86CCDA201F69}"/>
                  </a:ext>
                </a:extLst>
              </p:cNvPr>
              <p:cNvSpPr txBox="1"/>
              <p:nvPr/>
            </p:nvSpPr>
            <p:spPr>
              <a:xfrm>
                <a:off x="7878838" y="2888750"/>
                <a:ext cx="28938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903DCB-5C1E-4F80-E0F4-86CCDA201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838" y="2888750"/>
                <a:ext cx="2893869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96606109-2478-E24C-7803-0A8CAA8DACF7}"/>
              </a:ext>
            </a:extLst>
          </p:cNvPr>
          <p:cNvSpPr txBox="1"/>
          <p:nvPr/>
        </p:nvSpPr>
        <p:spPr>
          <a:xfrm>
            <a:off x="3874633" y="1208970"/>
            <a:ext cx="4316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(example: assume an i1 (1 bit) data size)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006E32-E582-E4EF-303B-79F7D184F735}"/>
                  </a:ext>
                </a:extLst>
              </p:cNvPr>
              <p:cNvSpPr txBox="1"/>
              <p:nvPr/>
            </p:nvSpPr>
            <p:spPr>
              <a:xfrm>
                <a:off x="1495882" y="4719249"/>
                <a:ext cx="4062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𝑬𝑹𝑹</m:t>
                              </m:r>
                            </m:e>
                          </m:d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:{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} 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006E32-E582-E4EF-303B-79F7D184F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882" y="4719249"/>
                <a:ext cx="4062459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1BAA5B-26CC-29E3-F67C-A51682111FF4}"/>
                  </a:ext>
                </a:extLst>
              </p:cNvPr>
              <p:cNvSpPr txBox="1"/>
              <p:nvPr/>
            </p:nvSpPr>
            <p:spPr>
              <a:xfrm>
                <a:off x="1475102" y="2736679"/>
                <a:ext cx="24306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xmlns:a="http://schemas.openxmlformats.org/drawingml/2006/main"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xmlns:a="http://schemas.openxmlformats.org/drawingml/2006/main" 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xmlns:a="http://schemas.openxmlformats.org/drawingml/2006/main"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1BAA5B-26CC-29E3-F67C-A51682111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102" y="2736679"/>
                <a:ext cx="2430601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99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18" grpId="0"/>
      <p:bldP spid="27" grpId="0"/>
      <p:bldP spid="28" grpId="0"/>
      <p:bldP spid="9" grpId="0"/>
      <p:bldP spid="10" grpId="0"/>
      <p:bldP spid="13" grpId="0"/>
      <p:bldP spid="14" grpId="0"/>
    </p:bldLst>
  </p:timing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602857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(Local) Dataflow analysis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0209C15-9A53-BB4F-2B20-B4FEB6AD34A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40622" y="2957387"/>
            <a:ext cx="4960214" cy="60285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dataflow analysis</a:t>
            </a:r>
          </a:p>
        </p:txBody>
      </p:sp>
    </p:spTree>
    <p:extLst>
      <p:ext uri="{BB962C8B-B14F-4D97-AF65-F5344CB8AC3E}">
        <p14:creationId xmlns:p14="http://schemas.microsoft.com/office/powerpoint/2010/main" val="1420810285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Composing Blocks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4F29A23-205E-224F-CA45-7EBAA8A0B05B}"/>
              </a:ext>
            </a:extLst>
          </p:cNvPr>
          <p:cNvSpPr txBox="1">
            <a:spLocks/>
          </p:cNvSpPr>
          <p:nvPr/>
        </p:nvSpPr>
        <p:spPr>
          <a:xfrm>
            <a:off x="1613970" y="1867437"/>
            <a:ext cx="825462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Value-Set Model of memory implies a method to extend beyond Local Analysis</a:t>
            </a:r>
          </a:p>
        </p:txBody>
      </p:sp>
      <p:pic>
        <p:nvPicPr>
          <p:cNvPr id="9" name="Picture 8" descr="A logo of a globe with arrows&#10;&#10;Description automatically generated">
            <a:extLst>
              <a:ext uri="{FF2B5EF4-FFF2-40B4-BE49-F238E27FC236}">
                <a16:creationId xmlns:a16="http://schemas.microsoft.com/office/drawing/2014/main" id="{7F369981-3D46-E918-4DA3-C1936A93E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031" y="2804906"/>
            <a:ext cx="3098334" cy="352435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897F1A1-1C49-3483-03C7-8C70A251B91D}"/>
              </a:ext>
            </a:extLst>
          </p:cNvPr>
          <p:cNvSpPr/>
          <p:nvPr/>
        </p:nvSpPr>
        <p:spPr>
          <a:xfrm>
            <a:off x="1663625" y="2718705"/>
            <a:ext cx="3352313" cy="35243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f(bool 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b =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c =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b =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 = true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b =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 =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29248176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Composing Blocks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4F29A23-205E-224F-CA45-7EBAA8A0B05B}"/>
              </a:ext>
            </a:extLst>
          </p:cNvPr>
          <p:cNvSpPr txBox="1">
            <a:spLocks/>
          </p:cNvSpPr>
          <p:nvPr/>
        </p:nvSpPr>
        <p:spPr>
          <a:xfrm>
            <a:off x="1613970" y="1004997"/>
            <a:ext cx="825462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Value-Set Model of memory implies a method to extend beyond Local Analysis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7124AAF-7EED-E0F6-ED22-9DA9221DF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42" b="62375"/>
          <a:stretch>
            <a:fillRect/>
          </a:stretch>
        </p:blipFill>
        <p:spPr>
          <a:xfrm>
            <a:off x="4373085" y="2483320"/>
            <a:ext cx="3216813" cy="11103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685EBE-E6AC-D719-30F0-7942981A4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01" b="41385"/>
          <a:stretch>
            <a:fillRect/>
          </a:stretch>
        </p:blipFill>
        <p:spPr>
          <a:xfrm>
            <a:off x="4373085" y="3570498"/>
            <a:ext cx="3216813" cy="7456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6AE502F-9D56-BCA5-E59E-F8A00836A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740" b="20413"/>
          <a:stretch>
            <a:fillRect/>
          </a:stretch>
        </p:blipFill>
        <p:spPr>
          <a:xfrm>
            <a:off x="4373085" y="4271506"/>
            <a:ext cx="3216813" cy="7467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D06924-155C-1125-DC38-6CEFBCD49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522"/>
          <a:stretch>
            <a:fillRect/>
          </a:stretch>
        </p:blipFill>
        <p:spPr>
          <a:xfrm>
            <a:off x="4373085" y="5577164"/>
            <a:ext cx="3216813" cy="1872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9150F7-83B3-6C2F-BA11-A482A980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242"/>
          <a:stretch>
            <a:fillRect/>
          </a:stretch>
        </p:blipFill>
        <p:spPr>
          <a:xfrm>
            <a:off x="4373085" y="2307122"/>
            <a:ext cx="3216813" cy="2309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3CBC8E-3C04-0224-DEAD-DE4B5A36BE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473" b="5206"/>
          <a:stretch>
            <a:fillRect/>
          </a:stretch>
        </p:blipFill>
        <p:spPr>
          <a:xfrm>
            <a:off x="4373085" y="5018296"/>
            <a:ext cx="3216813" cy="5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73580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MAY-BE vs MUST-BE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4F29A23-205E-224F-CA45-7EBAA8A0B05B}"/>
              </a:ext>
            </a:extLst>
          </p:cNvPr>
          <p:cNvSpPr txBox="1">
            <a:spLocks/>
          </p:cNvSpPr>
          <p:nvPr/>
        </p:nvSpPr>
        <p:spPr>
          <a:xfrm>
            <a:off x="1613970" y="1867437"/>
            <a:ext cx="825462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How we join values is based on the goal of our analysis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8227E0-6DC3-00D6-99DA-6234F940F65D}"/>
              </a:ext>
            </a:extLst>
          </p:cNvPr>
          <p:cNvSpPr/>
          <p:nvPr/>
        </p:nvSpPr>
        <p:spPr>
          <a:xfrm>
            <a:off x="1663625" y="2718705"/>
            <a:ext cx="3352313" cy="35243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f(bool 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b =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c =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b =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 = true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b =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 =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03624610"/>
      </p:ext>
    </p:extLst>
  </p:cSld>
  <p:clrMapOvr>
    <a:masterClrMapping/>
  </p:clrMapOvr>
</p:sld>
</file>

<file path=ppt/slides/slide3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5FA46C2-50F9-E5ED-0CB0-FD6675B7F98F}"/>
              </a:ext>
            </a:extLst>
          </p:cNvPr>
          <p:cNvSpPr/>
          <p:nvPr/>
        </p:nvSpPr>
        <p:spPr>
          <a:xfrm>
            <a:off x="5921453" y="5322266"/>
            <a:ext cx="2499919" cy="8107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Chaotic Iteration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4F29A23-205E-224F-CA45-7EBAA8A0B05B}"/>
              </a:ext>
            </a:extLst>
          </p:cNvPr>
          <p:cNvSpPr txBox="1">
            <a:spLocks/>
          </p:cNvSpPr>
          <p:nvPr/>
        </p:nvSpPr>
        <p:spPr>
          <a:xfrm>
            <a:off x="95562" y="2016144"/>
            <a:ext cx="825462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 what order do we process blocks?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58C4B3-F7DA-43BB-1545-74A6A109D2F7}"/>
              </a:ext>
            </a:extLst>
          </p:cNvPr>
          <p:cNvSpPr/>
          <p:nvPr/>
        </p:nvSpPr>
        <p:spPr>
          <a:xfrm>
            <a:off x="473065" y="2994869"/>
            <a:ext cx="3352313" cy="257542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01. int x =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02. if ( g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03.	x = x - 1;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04.    if ( g2 ){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05.      x = x –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06.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08. return 1 / x;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C53ED-DD61-B2EE-A2DC-C13DD864B30A}"/>
              </a:ext>
            </a:extLst>
          </p:cNvPr>
          <p:cNvSpPr/>
          <p:nvPr/>
        </p:nvSpPr>
        <p:spPr>
          <a:xfrm>
            <a:off x="5913752" y="1431775"/>
            <a:ext cx="2499919" cy="8107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B8349D-6AC7-1C4A-9D4E-A64750A7A6E1}"/>
              </a:ext>
            </a:extLst>
          </p:cNvPr>
          <p:cNvSpPr txBox="1"/>
          <p:nvPr/>
        </p:nvSpPr>
        <p:spPr>
          <a:xfrm>
            <a:off x="5942063" y="1499493"/>
            <a:ext cx="2438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01. int x =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02. if ( g ){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D36336-2710-FB4C-2A10-EDA42316D985}"/>
              </a:ext>
            </a:extLst>
          </p:cNvPr>
          <p:cNvSpPr/>
          <p:nvPr/>
        </p:nvSpPr>
        <p:spPr>
          <a:xfrm>
            <a:off x="7787780" y="2600922"/>
            <a:ext cx="2499919" cy="8107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C35418-BC9A-7F5E-5A89-C1FE73DB231E}"/>
              </a:ext>
            </a:extLst>
          </p:cNvPr>
          <p:cNvSpPr txBox="1"/>
          <p:nvPr/>
        </p:nvSpPr>
        <p:spPr>
          <a:xfrm>
            <a:off x="7799313" y="2668640"/>
            <a:ext cx="23835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03. x = x –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04. if ( g2 ){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855C7D-6D14-BAB2-5E29-1E8624CA7CC9}"/>
              </a:ext>
            </a:extLst>
          </p:cNvPr>
          <p:cNvSpPr/>
          <p:nvPr/>
        </p:nvSpPr>
        <p:spPr>
          <a:xfrm>
            <a:off x="9460333" y="3858133"/>
            <a:ext cx="2063691" cy="8107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D12C6D-E3E2-FE0E-F960-8C008FD53B6A}"/>
              </a:ext>
            </a:extLst>
          </p:cNvPr>
          <p:cNvSpPr txBox="1"/>
          <p:nvPr/>
        </p:nvSpPr>
        <p:spPr>
          <a:xfrm>
            <a:off x="9493887" y="3959407"/>
            <a:ext cx="2021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05. x = x -1;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06. 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990B4A-C078-F474-9909-701E90B100A7}"/>
              </a:ext>
            </a:extLst>
          </p:cNvPr>
          <p:cNvSpPr txBox="1"/>
          <p:nvPr/>
        </p:nvSpPr>
        <p:spPr>
          <a:xfrm>
            <a:off x="5919484" y="5404778"/>
            <a:ext cx="2584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08. return 1 / x;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A414C7-9FE8-B1BA-1023-CA312D7406F3}"/>
              </a:ext>
            </a:extLst>
          </p:cNvPr>
          <p:cNvCxnSpPr>
            <a:stCxn id="5" idx="2"/>
            <a:endCxn id="19" idx="0"/>
          </p:cNvCxnSpPr>
          <p:nvPr/>
        </p:nvCxnSpPr>
        <p:spPr>
          <a:xfrm>
            <a:off x="7163712" y="2242524"/>
            <a:ext cx="7701" cy="307974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2D0DDA-B14E-615F-F70B-535C73A6FD84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7163712" y="2242524"/>
            <a:ext cx="1874028" cy="35839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2D4FDB9-3B4C-CF6C-9F30-0EEE77F208E7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9037740" y="3411671"/>
            <a:ext cx="1454439" cy="44646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9BB651C-BF46-81FA-F29F-98401043F9A6}"/>
              </a:ext>
            </a:extLst>
          </p:cNvPr>
          <p:cNvCxnSpPr>
            <a:cxnSpLocks/>
            <a:stCxn id="8" idx="2"/>
            <a:endCxn id="19" idx="0"/>
          </p:cNvCxnSpPr>
          <p:nvPr/>
        </p:nvCxnSpPr>
        <p:spPr>
          <a:xfrm flipH="1">
            <a:off x="7171413" y="3411671"/>
            <a:ext cx="1866327" cy="191059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5E4CA5A-5033-D985-F023-93B284803256}"/>
              </a:ext>
            </a:extLst>
          </p:cNvPr>
          <p:cNvCxnSpPr>
            <a:cxnSpLocks/>
            <a:stCxn id="11" idx="2"/>
            <a:endCxn id="19" idx="0"/>
          </p:cNvCxnSpPr>
          <p:nvPr/>
        </p:nvCxnSpPr>
        <p:spPr>
          <a:xfrm flipH="1">
            <a:off x="7171413" y="4668882"/>
            <a:ext cx="3320766" cy="65338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7B9082A-239C-0B80-9EB6-FDC63B0DBC41}"/>
                  </a:ext>
                </a:extLst>
              </p14:cNvPr>
              <p14:cNvContentPartPr/>
              <p14:nvPr/>
            </p14:nvContentPartPr>
            <p14:xfrm>
              <a:off x="7398360" y="2609280"/>
              <a:ext cx="3479760" cy="1540800"/>
            </p14:xfrm>
          </p:contentPart>
        </mc:Choice>
        <mc:Fallback xmlns:a16="http://schemas.microsoft.com/office/drawing/2014/main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7B9082A-239C-0B80-9EB6-FDC63B0DBC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9000" y="2599920"/>
                <a:ext cx="3498480" cy="155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7608573"/>
      </p:ext>
    </p:extLst>
  </p:cSld>
  <p:clrMapOvr>
    <a:masterClrMapping/>
  </p:clrMapOvr>
</p:sld>
</file>

<file path=ppt/slides/slide3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Trouble on the Horizon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pic>
        <p:nvPicPr>
          <p:cNvPr id="9" name="Picture 8" descr="A road with dark clouds above it&#10;&#10;Description automatically generated">
            <a:extLst>
              <a:ext uri="{FF2B5EF4-FFF2-40B4-BE49-F238E27FC236}">
                <a16:creationId xmlns:a16="http://schemas.microsoft.com/office/drawing/2014/main" id="{D426DC52-2024-BB58-FD21-12575936F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777" y="1325563"/>
            <a:ext cx="7669841" cy="51936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3B42FB-79AC-C0AA-0646-EEAD2160ECDF}"/>
              </a:ext>
            </a:extLst>
          </p:cNvPr>
          <p:cNvSpPr txBox="1"/>
          <p:nvPr/>
        </p:nvSpPr>
        <p:spPr>
          <a:xfrm>
            <a:off x="6093697" y="2768367"/>
            <a:ext cx="7754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Loops</a:t>
            </a:r>
          </a:p>
        </p:txBody>
      </p:sp>
    </p:spTree>
    <p:extLst>
      <p:ext uri="{BB962C8B-B14F-4D97-AF65-F5344CB8AC3E}">
        <p14:creationId xmlns:p14="http://schemas.microsoft.com/office/powerpoint/2010/main" val="339241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Loops Are Tough to Handle!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Global Dataflow Analysis</a:t>
            </a:r>
          </a:p>
        </p:txBody>
      </p:sp>
      <p:pic>
        <p:nvPicPr>
          <p:cNvPr id="5" name="Picture 4" descr="A bowl of cereal with a spoon&#10;&#10;Description automatically generated">
            <a:extLst>
              <a:ext uri="{FF2B5EF4-FFF2-40B4-BE49-F238E27FC236}">
                <a16:creationId xmlns:a16="http://schemas.microsoft.com/office/drawing/2014/main" id="{51F7B538-E542-E0AA-4FCF-CFC69AE52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698" y="1538036"/>
            <a:ext cx="5371576" cy="41143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FDC90F-10B5-326D-67D2-5C161991746C}"/>
              </a:ext>
            </a:extLst>
          </p:cNvPr>
          <p:cNvSpPr txBox="1">
            <a:spLocks/>
          </p:cNvSpPr>
          <p:nvPr/>
        </p:nvSpPr>
        <p:spPr>
          <a:xfrm>
            <a:off x="711438" y="241272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Issues with Loops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56A2EF-20F9-E7A1-B542-95D4A0FACCCD}"/>
              </a:ext>
            </a:extLst>
          </p:cNvPr>
          <p:cNvSpPr txBox="1"/>
          <p:nvPr/>
        </p:nvSpPr>
        <p:spPr>
          <a:xfrm>
            <a:off x="726726" y="3243883"/>
            <a:ext cx="5685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Generate lots of paths</a:t>
            </a:r>
          </a:p>
          <a:p>
            <a:pPr marL="285750" indent="-285750">
              <a:buFontTx/>
              <a:buChar char="-"/>
            </a:pPr>
            <a:r>
              <a:rPr lang="en-US" dirty="0"/>
              <a:t>Cyclic data dependency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DAE95-8251-8B20-CA90-3911291D86D3}"/>
              </a:ext>
            </a:extLst>
          </p:cNvPr>
          <p:cNvSpPr txBox="1"/>
          <p:nvPr/>
        </p:nvSpPr>
        <p:spPr>
          <a:xfrm>
            <a:off x="6873363" y="5453566"/>
            <a:ext cx="4090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Oh, brother! You may have some loops</a:t>
            </a:r>
          </a:p>
        </p:txBody>
      </p:sp>
    </p:spTree>
    <p:extLst>
      <p:ext uri="{BB962C8B-B14F-4D97-AF65-F5344CB8AC3E}">
        <p14:creationId xmlns:p14="http://schemas.microsoft.com/office/powerpoint/2010/main" val="3105895080"/>
      </p:ext>
    </p:extLst>
  </p:cSld>
  <p:clrMapOvr>
    <a:masterClrMapping/>
  </p:clrMapOvr>
</p:sld>
</file>

<file path=ppt/slides/slide3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END!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3" y="2368759"/>
            <a:ext cx="5024681" cy="1285095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Local Dataflow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Global Dataflow analysis</a:t>
            </a:r>
          </a:p>
        </p:txBody>
      </p:sp>
    </p:spTree>
    <p:extLst>
      <p:ext uri="{BB962C8B-B14F-4D97-AF65-F5344CB8AC3E}">
        <p14:creationId xmlns:p14="http://schemas.microsoft.com/office/powerpoint/2010/main" val="2623673855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A97235-BEC4-4F82-87A8-2F5DAD53B5F9}">
  <ds:schemaRefs>
    <ds:schemaRef ds:uri="230e9df3-be65-4c73-a93b-d1236ebd677e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71af3243-3dd4-4a8d-8c0d-dd76da1f02a5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16c05727-aa75-4e4a-9b5f-8a80a1165891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3820</TotalTime>
  <Words>1501</Words>
  <Application>Microsoft Office PowerPoint</Application>
  <PresentationFormat>Widescreen</PresentationFormat>
  <Paragraphs>317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Courier New</vt:lpstr>
      <vt:lpstr>Tenorite</vt:lpstr>
      <vt:lpstr>Monoline</vt:lpstr>
      <vt:lpstr>Exercise 10</vt:lpstr>
      <vt:lpstr>Administrivia and  Announcements</vt:lpstr>
      <vt:lpstr>Dataflow Analysis</vt:lpstr>
      <vt:lpstr>Continue to Explore Static Analysis</vt:lpstr>
      <vt:lpstr>Last Time: Static Analysis</vt:lpstr>
      <vt:lpstr>Last Time: Static Analysis</vt:lpstr>
      <vt:lpstr>Last Time: Static Analysis</vt:lpstr>
      <vt:lpstr>Last Time: Static Analysis</vt:lpstr>
      <vt:lpstr>Last Time: Static Analysis</vt:lpstr>
      <vt:lpstr>Last Time: Static Analysis</vt:lpstr>
      <vt:lpstr>This Time: Addressing These problems</vt:lpstr>
      <vt:lpstr>This Time: Addressing These problems</vt:lpstr>
      <vt:lpstr>Lecture Outline</vt:lpstr>
      <vt:lpstr>The Art of Abstraction</vt:lpstr>
      <vt:lpstr>Modelling VALUES</vt:lpstr>
      <vt:lpstr>Modelling Instructions</vt:lpstr>
      <vt:lpstr>Modelling Instructions</vt:lpstr>
      <vt:lpstr>dataflow analysis</vt:lpstr>
      <vt:lpstr>Flow-Sensitive Analysis</vt:lpstr>
      <vt:lpstr>Lecture Outline</vt:lpstr>
      <vt:lpstr>Composing Transfer Functions</vt:lpstr>
      <vt:lpstr>An Early Win</vt:lpstr>
      <vt:lpstr>Formalizing Transfer Functions</vt:lpstr>
      <vt:lpstr>Memory As Value SEts</vt:lpstr>
      <vt:lpstr>Composing Value SEts</vt:lpstr>
      <vt:lpstr>Modelling Uncertainty</vt:lpstr>
      <vt:lpstr>Lecture Outline</vt:lpstr>
      <vt:lpstr>Composing Blocks</vt:lpstr>
      <vt:lpstr>Composing Blocks</vt:lpstr>
      <vt:lpstr>MAY-BE vs MUST-BE Analysis</vt:lpstr>
      <vt:lpstr>Chaotic Iteration</vt:lpstr>
      <vt:lpstr>Trouble on the Horizon</vt:lpstr>
      <vt:lpstr>Loops Are Tough to Handle!</vt:lpstr>
      <vt:lpstr>Lecture END!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23</cp:revision>
  <dcterms:created xsi:type="dcterms:W3CDTF">2023-08-21T14:00:41Z</dcterms:created>
  <dcterms:modified xsi:type="dcterms:W3CDTF">2026-09-16T16:56:20Z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